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76" r:id="rId5"/>
    <p:sldId id="269" r:id="rId6"/>
    <p:sldId id="282" r:id="rId7"/>
    <p:sldId id="283" r:id="rId8"/>
    <p:sldId id="268" r:id="rId9"/>
    <p:sldId id="286" r:id="rId10"/>
    <p:sldId id="287" r:id="rId11"/>
    <p:sldId id="272" r:id="rId12"/>
    <p:sldId id="281" r:id="rId13"/>
    <p:sldId id="275" r:id="rId14"/>
    <p:sldId id="279" r:id="rId15"/>
    <p:sldId id="265" r:id="rId16"/>
    <p:sldId id="270" r:id="rId17"/>
    <p:sldId id="264" r:id="rId18"/>
    <p:sldId id="274" r:id="rId19"/>
    <p:sldId id="271" r:id="rId20"/>
    <p:sldId id="263" r:id="rId21"/>
    <p:sldId id="267" r:id="rId22"/>
    <p:sldId id="25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25D-97D5-45C2-9232-DD31CB5A1DD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DB70-ACBF-48A9-A4DD-EEB30DA4A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49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25D-97D5-45C2-9232-DD31CB5A1DD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DB70-ACBF-48A9-A4DD-EEB30DA4A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64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25D-97D5-45C2-9232-DD31CB5A1DD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DB70-ACBF-48A9-A4DD-EEB30DA4A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59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25D-97D5-45C2-9232-DD31CB5A1DD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DB70-ACBF-48A9-A4DD-EEB30DA4A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60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25D-97D5-45C2-9232-DD31CB5A1DD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DB70-ACBF-48A9-A4DD-EEB30DA4A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42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25D-97D5-45C2-9232-DD31CB5A1DD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DB70-ACBF-48A9-A4DD-EEB30DA4A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4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25D-97D5-45C2-9232-DD31CB5A1DD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DB70-ACBF-48A9-A4DD-EEB30DA4A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651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25D-97D5-45C2-9232-DD31CB5A1DD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DB70-ACBF-48A9-A4DD-EEB30DA4A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51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25D-97D5-45C2-9232-DD31CB5A1DD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DB70-ACBF-48A9-A4DD-EEB30DA4A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30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25D-97D5-45C2-9232-DD31CB5A1DD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DB70-ACBF-48A9-A4DD-EEB30DA4A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53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25D-97D5-45C2-9232-DD31CB5A1DD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DB70-ACBF-48A9-A4DD-EEB30DA4A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51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925D-97D5-45C2-9232-DD31CB5A1DD0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DDB70-ACBF-48A9-A4DD-EEB30DA4A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71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4D073EC-4F8D-43C8-8EB5-F4789BEEC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Влияние эмоций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на творческий процесс детей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29A84E5-8764-40BB-907B-204327CFF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88168"/>
            <a:ext cx="7676147" cy="526983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30AD5A-CB8C-4956-962D-D3941768AF88}"/>
              </a:ext>
            </a:extLst>
          </p:cNvPr>
          <p:cNvSpPr/>
          <p:nvPr/>
        </p:nvSpPr>
        <p:spPr>
          <a:xfrm>
            <a:off x="6436895" y="5269832"/>
            <a:ext cx="27071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Подготовила: </a:t>
            </a:r>
            <a:r>
              <a:rPr lang="ru-RU" sz="2400" b="1" dirty="0">
                <a:solidFill>
                  <a:srgbClr val="002060"/>
                </a:solidFill>
              </a:rPr>
              <a:t>воспитатель ИЗО Горшкова И.А.</a:t>
            </a:r>
          </a:p>
        </p:txBody>
      </p:sp>
    </p:spTree>
    <p:extLst>
      <p:ext uri="{BB962C8B-B14F-4D97-AF65-F5344CB8AC3E}">
        <p14:creationId xmlns:p14="http://schemas.microsoft.com/office/powerpoint/2010/main" val="16311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1226" y="365126"/>
            <a:ext cx="6238568" cy="121295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Петр Федорович </a:t>
            </a:r>
            <a:r>
              <a:rPr lang="ru-RU" sz="4000" b="1" dirty="0" err="1" smtClean="0">
                <a:solidFill>
                  <a:srgbClr val="0070C0"/>
                </a:solidFill>
              </a:rPr>
              <a:t>Каптерев</a:t>
            </a:r>
            <a:r>
              <a:rPr lang="ru-RU" sz="4000" b="1" dirty="0" smtClean="0">
                <a:solidFill>
                  <a:srgbClr val="0070C0"/>
                </a:solidFill>
              </a:rPr>
              <a:t> – </a:t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русский педагог, психолог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21226" y="1578077"/>
            <a:ext cx="6459793" cy="492596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/>
              <a:t>«Живой личности учителя — его собственной самодеятельности и искусства — ничто заменить не может: без нее метод мертв, без нее настоящего, живого, успешного обучения никогда не будет. Дело воспитания и обучения — дело живое, которому наиболее чужды механизм и рутина; оно есть живой обмен мыслей и чувства между воспитываемым и воспитывающим, и его успех весьма много зависит от умения воспитателя пользоваться всеми окружающими ребенка условиями, чтобы влиять на него».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19" y="176980"/>
            <a:ext cx="2324146" cy="333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5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3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3CA64-55DB-48FE-B4F9-15FAA910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53" y="0"/>
            <a:ext cx="7886700" cy="16906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Предоставление возможности свободного использования различных материалов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3DDA46-B90B-4F4D-B3B7-467A6B645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492"/>
            <a:ext cx="7532037" cy="42380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619CE3-B19A-453E-866B-6D62E9329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66" b="5185"/>
          <a:stretch/>
        </p:blipFill>
        <p:spPr>
          <a:xfrm>
            <a:off x="4837321" y="1141640"/>
            <a:ext cx="3852672" cy="5585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10" y="1173284"/>
            <a:ext cx="6754727" cy="50643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56" y="1961534"/>
            <a:ext cx="8475362" cy="476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7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9EAC5-3CF3-4539-9E41-A23F82C8A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FF02FB-6C1E-4411-A7D3-0AC6FA6F67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8415" y="2782933"/>
            <a:ext cx="4990648" cy="28061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6EDA04-1DF9-45DB-AED6-987C4CDE5A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4399" y="1898649"/>
            <a:ext cx="5667829" cy="42508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7CCDA-7727-4B2A-8D46-1A149C27BE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09" y="294826"/>
            <a:ext cx="7125299" cy="53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1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321F9-A964-4E2B-A0AD-B046760A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Экспериментирование с различными материалами приводит к неожиданному результату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6C0B4A-4A40-4072-B0D5-FEAF2C102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r="19683"/>
          <a:stretch/>
        </p:blipFill>
        <p:spPr>
          <a:xfrm>
            <a:off x="306833" y="1881071"/>
            <a:ext cx="5287737" cy="47301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EE6010-38B5-4EE4-BCC9-55236435CE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2075"/>
          <a:stretch/>
        </p:blipFill>
        <p:spPr>
          <a:xfrm>
            <a:off x="3202140" y="1881071"/>
            <a:ext cx="5917294" cy="47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2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38C06-158A-42EA-AA08-FF3554A9D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6434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Свобода общения во время творчества со сверстниками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4B2D8E-7479-4BC5-8755-F56E984EDC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02077"/>
            <a:ext cx="7886700" cy="44345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7BB49A-0461-427C-8DBC-7B792DF1F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1364343"/>
            <a:ext cx="8515350" cy="478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A5531-6061-4EF4-9F78-045F0897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29" y="365126"/>
            <a:ext cx="881953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Если ребенку доставляет удовольствие процесс создания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изображения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C4E521-F45A-4DBE-9C2F-8FF9E2B28E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 r="13750"/>
          <a:stretch/>
        </p:blipFill>
        <p:spPr>
          <a:xfrm>
            <a:off x="191729" y="1690689"/>
            <a:ext cx="5147187" cy="48188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F6F245-48B2-49EC-9339-3A2A575405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r="6875"/>
          <a:stretch/>
        </p:blipFill>
        <p:spPr>
          <a:xfrm>
            <a:off x="2177848" y="2576871"/>
            <a:ext cx="6833417" cy="42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2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7DDDE-3916-4E44-BF5D-A707C4B0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114"/>
            <a:ext cx="7886700" cy="131085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Когда </a:t>
            </a:r>
            <a:r>
              <a:rPr lang="ru-RU" sz="3600" b="1" dirty="0">
                <a:solidFill>
                  <a:srgbClr val="FF0000"/>
                </a:solidFill>
              </a:rPr>
              <a:t>получается задуманное или заданное воспитателем изображение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13B80A-CD70-4838-8B96-4E827D55E0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/>
          <a:stretch/>
        </p:blipFill>
        <p:spPr>
          <a:xfrm rot="5400000">
            <a:off x="-597236" y="2391600"/>
            <a:ext cx="5420334" cy="34910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20AEE5-8DF9-49DB-A2F9-08E1A1D63A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9" r="9206"/>
          <a:stretch/>
        </p:blipFill>
        <p:spPr>
          <a:xfrm rot="5400000">
            <a:off x="3979091" y="2060483"/>
            <a:ext cx="5286620" cy="43084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FEDA4A-0897-4209-9EF2-17F090D96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896" y="1426971"/>
            <a:ext cx="3855475" cy="535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5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7A9C3-0351-484E-A18A-28DA909E1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4172"/>
            <a:ext cx="7886700" cy="151651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Если ребенок способен прилагать усилия и преодолевать возникающие трудности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21587C-E4C6-4D24-8AB7-DD8695A33C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1505685"/>
            <a:ext cx="8781143" cy="5352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26" y="1334545"/>
            <a:ext cx="3859102" cy="5523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329" y="1953342"/>
            <a:ext cx="6578154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74703-4DBD-4C9A-BB43-1709483D5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291484" cy="1260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Когда ребенку интересен 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сам процесс </a:t>
            </a:r>
            <a:r>
              <a:rPr lang="ru-RU" sz="4000" b="1" dirty="0" smtClean="0">
                <a:solidFill>
                  <a:srgbClr val="FF0000"/>
                </a:solidFill>
              </a:rPr>
              <a:t>творчества и он успешно овладевает способами достижения цели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3C0EF2-8B88-44D0-85D0-9210495B8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1"/>
          <a:stretch/>
        </p:blipFill>
        <p:spPr>
          <a:xfrm rot="5400000">
            <a:off x="4719041" y="2177677"/>
            <a:ext cx="5080225" cy="35501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702828-6FEE-44BD-ABE4-4290B64E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5634"/>
            <a:ext cx="2919086" cy="51999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6D78F1-0D7A-4D83-BA0B-B3EBE1ED55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/>
          <a:stretch/>
        </p:blipFill>
        <p:spPr>
          <a:xfrm rot="5400000">
            <a:off x="1677793" y="2797804"/>
            <a:ext cx="5047569" cy="307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9BE14F-97A3-4E21-BA04-2A120443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3" r="5238"/>
          <a:stretch/>
        </p:blipFill>
        <p:spPr>
          <a:xfrm>
            <a:off x="144206" y="1059543"/>
            <a:ext cx="7692572" cy="42311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C402E-3EF4-4838-8F83-9A2173E9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600"/>
            <a:ext cx="7886700" cy="9579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Радость малышей от результата творчества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DB1CB3-70BA-455B-9FCB-1F8003BFC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28" y="2534776"/>
            <a:ext cx="7692572" cy="43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AC4ED5-1C7C-4CC5-BE2F-A0FD93E76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r="5080"/>
          <a:stretch/>
        </p:blipFill>
        <p:spPr>
          <a:xfrm>
            <a:off x="627460" y="1690689"/>
            <a:ext cx="7689226" cy="5167311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FD98941-1F54-436B-914F-A5B49F8E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	</a:t>
            </a:r>
            <a:r>
              <a:rPr lang="ru-RU" sz="2800" b="1" dirty="0">
                <a:solidFill>
                  <a:srgbClr val="002060"/>
                </a:solidFill>
              </a:rPr>
              <a:t>Познавая мир предметов, явлений, жизнь человека и животных, ребенок испытывает чувства и выражает свое </a:t>
            </a:r>
            <a:r>
              <a:rPr lang="ru-RU" sz="2800" b="1" dirty="0" smtClean="0">
                <a:solidFill>
                  <a:srgbClr val="002060"/>
                </a:solidFill>
              </a:rPr>
              <a:t>отношение к ним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B601ACC-B9DA-4445-A68F-120C4C0D05E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462088"/>
            <a:ext cx="7983538" cy="74771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Это могут быть положительные и отрицательные чувства и эмоции: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40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5CC068D-A2DB-467B-A40D-0F59D8F16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17" y="0"/>
            <a:ext cx="8751411" cy="169068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Ребенок само утверждается</a:t>
            </a:r>
            <a:r>
              <a:rPr lang="ru-RU" sz="36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, начинает чувствовать себя комфортно среди сверстников. 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75ABD1-82CE-461C-B55D-6CF2B99006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7" y="1566369"/>
            <a:ext cx="6268550" cy="35247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06F39D-9237-424D-9291-AF6187B639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b="15292"/>
          <a:stretch/>
        </p:blipFill>
        <p:spPr>
          <a:xfrm>
            <a:off x="2701278" y="3429000"/>
            <a:ext cx="6268550" cy="33241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97" y="1566369"/>
            <a:ext cx="6480610" cy="4511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97" y="1566369"/>
            <a:ext cx="8672448" cy="487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2103"/>
            <a:ext cx="6550687" cy="49130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E4E09D-3290-4C99-AB1E-B560FAD341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915" r="3333"/>
          <a:stretch/>
        </p:blipFill>
        <p:spPr>
          <a:xfrm>
            <a:off x="48079" y="51935"/>
            <a:ext cx="6485432" cy="38390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6FD27-5BD9-45A4-B740-7F097B25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0" y="51935"/>
            <a:ext cx="2740840" cy="267602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Радость от общения в процессе совместного творчества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6B082E-B19C-43FC-95DC-63AF72472F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55" y="3018970"/>
            <a:ext cx="6827566" cy="38390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BFD3B8-C623-4901-8426-D5FD72C59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72" y="2529374"/>
            <a:ext cx="7779656" cy="43721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B570C2-0EF9-4BDC-A15A-EED534ABC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234" y="2891534"/>
            <a:ext cx="8222568" cy="379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9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1BA8F-A3E6-467E-BB0A-59C5594AB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BC7F66-6B7D-461C-A154-2311D7FC1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66" y="560439"/>
            <a:ext cx="8190884" cy="255147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    </a:t>
            </a:r>
            <a:r>
              <a:rPr lang="ru-RU" sz="4000" b="1" dirty="0">
                <a:solidFill>
                  <a:srgbClr val="FF0000"/>
                </a:solidFill>
              </a:rPr>
              <a:t>Давайте стараться создавать благоприятные условия 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для </a:t>
            </a:r>
            <a:r>
              <a:rPr lang="ru-RU" sz="4000" b="1" dirty="0">
                <a:solidFill>
                  <a:srgbClr val="FF0000"/>
                </a:solidFill>
              </a:rPr>
              <a:t>проявления радостных эмоций от творчества наших детей!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2B1FE8-A3D7-48AA-AD9B-D32C40E05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t="22109" r="4788" b="12574"/>
          <a:stretch/>
        </p:blipFill>
        <p:spPr>
          <a:xfrm>
            <a:off x="152992" y="2956512"/>
            <a:ext cx="8779022" cy="37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3998D66-961D-4387-89AC-E365FE55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110" y="0"/>
            <a:ext cx="7860890" cy="2723380"/>
          </a:xfrm>
        </p:spPr>
        <p:txBody>
          <a:bodyPr>
            <a:normAutofit fontScale="90000"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40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Положительные эмоции и чувства проявляются в случае удовлетворения потребностей и интересов ребенка в процессе деятельности</a:t>
            </a:r>
            <a:r>
              <a:rPr lang="ru-RU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877BC19-8820-4FA1-B22C-9137468C9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42" y="1991032"/>
            <a:ext cx="8482428" cy="4866967"/>
          </a:xfrm>
        </p:spPr>
        <p:txBody>
          <a:bodyPr/>
          <a:lstStyle/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566" r="72701" b="53072"/>
          <a:stretch/>
        </p:blipFill>
        <p:spPr>
          <a:xfrm>
            <a:off x="67383" y="1991032"/>
            <a:ext cx="3236568" cy="3457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5533" r="55072"/>
          <a:stretch/>
        </p:blipFill>
        <p:spPr>
          <a:xfrm>
            <a:off x="3329159" y="3150955"/>
            <a:ext cx="2712250" cy="29824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0344" t="52424" r="-71" b="7330"/>
          <a:stretch/>
        </p:blipFill>
        <p:spPr>
          <a:xfrm>
            <a:off x="6066618" y="2723380"/>
            <a:ext cx="2797163" cy="38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0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2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2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28603-F63A-4842-8CED-86F8A90E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0881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Изобразительная деятельность интересна ребенку-дошкольнику, </a:t>
            </a:r>
            <a:r>
              <a:rPr lang="ru-RU" sz="3600" b="1" dirty="0" smtClean="0">
                <a:solidFill>
                  <a:srgbClr val="FF0000"/>
                </a:solidFill>
              </a:rPr>
              <a:t>потому, как </a:t>
            </a:r>
            <a:r>
              <a:rPr lang="ru-RU" sz="3600" b="1" dirty="0">
                <a:solidFill>
                  <a:srgbClr val="FF0000"/>
                </a:solidFill>
              </a:rPr>
              <a:t>у</a:t>
            </a:r>
            <a:r>
              <a:rPr lang="ru-RU" sz="3600" b="1" dirty="0" smtClean="0">
                <a:solidFill>
                  <a:srgbClr val="FF0000"/>
                </a:solidFill>
              </a:rPr>
              <a:t>довлетворяет желание ребенка действовать продуктивно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D877E1-663C-49E4-8D07-C7C788B4C2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r="10220"/>
          <a:stretch/>
        </p:blipFill>
        <p:spPr>
          <a:xfrm>
            <a:off x="2095741" y="2051570"/>
            <a:ext cx="6429133" cy="45187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46F3C0-0E79-408A-9C72-E8C487F9F1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"/>
          <a:stretch/>
        </p:blipFill>
        <p:spPr>
          <a:xfrm>
            <a:off x="628650" y="2051570"/>
            <a:ext cx="7766459" cy="463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3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888E3-86C3-4E16-9CD2-6C428202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09" y="427702"/>
            <a:ext cx="8334191" cy="1262986"/>
          </a:xfrm>
        </p:spPr>
        <p:txBody>
          <a:bodyPr>
            <a:normAutofit fontScale="90000"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Ребенок может самостоятельно создавать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изображения знакомых предметов в лепке, аппликации,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рисунке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своими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руками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FCD9AC-5DA8-4F80-9317-A00D23C414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r="12380"/>
          <a:stretch/>
        </p:blipFill>
        <p:spPr>
          <a:xfrm rot="5400000">
            <a:off x="2629098" y="1786852"/>
            <a:ext cx="4695611" cy="4037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3A55AE-1744-4E56-BB6F-67BA38F92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35" y="1618906"/>
            <a:ext cx="8759665" cy="4922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EAE5C0-EF10-45BA-858C-18595B0AB6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5" y="2066943"/>
            <a:ext cx="8174668" cy="45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5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9855B-BCF0-4AFE-A6EF-274AB22E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780"/>
            <a:ext cx="7886700" cy="98912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Когда ребенок познает новые способы и техники работы с материалами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EE990D-D088-4F08-8BD8-E5A7DB47F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49" y="1141045"/>
            <a:ext cx="7386902" cy="55401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04321C-520B-4370-98AB-7D8E56E94C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1448" y="1950471"/>
            <a:ext cx="5406571" cy="40549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31F125-C6B3-4703-80F6-EE26AF167B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7350" y="1734571"/>
            <a:ext cx="5653314" cy="42399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72A799-CB5F-466C-B34D-11902E8396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0412" y="1791200"/>
            <a:ext cx="5774243" cy="433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FAF535-38D3-4BC6-BD32-3F32E29E67B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11" y="1443945"/>
            <a:ext cx="7073293" cy="53049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20FCA-6866-4E9D-9894-E1857554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91" y="1"/>
            <a:ext cx="9101365" cy="144394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Когда ребенок увлечен новыми техниками рисования и получает яркий неожиданный результат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3939B1-F5F1-4404-AA41-95C97E0119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9" y="1443945"/>
            <a:ext cx="5940510" cy="44553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29B02A-C981-450C-8BE9-82E1D90998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8544" y="2357782"/>
            <a:ext cx="4939775" cy="370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2690E-18F0-4892-85FF-022B2200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47" y="365126"/>
            <a:ext cx="8558982" cy="1325563"/>
          </a:xfrm>
        </p:spPr>
        <p:txBody>
          <a:bodyPr>
            <a:normAutofit fontScale="90000"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+mn-cs"/>
              </a:rPr>
              <a:t>Удовлетворяет </a:t>
            </a:r>
            <a:r>
              <a:rPr lang="ru-RU" sz="40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+mn-cs"/>
              </a:rPr>
              <a:t>потребность в познании мира, в овладении способами деятельности, навыками и умениями.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C0D26B-CA98-4AC2-BBD7-C2F6325FA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r="8731"/>
          <a:stretch/>
        </p:blipFill>
        <p:spPr>
          <a:xfrm>
            <a:off x="179668" y="1543377"/>
            <a:ext cx="6870061" cy="45772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67EFE4-F675-4F25-9FDF-A000958C7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3" b="18938"/>
          <a:stretch/>
        </p:blipFill>
        <p:spPr>
          <a:xfrm>
            <a:off x="318795" y="1543377"/>
            <a:ext cx="8825205" cy="45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5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4970"/>
          <a:stretch/>
        </p:blipFill>
        <p:spPr>
          <a:xfrm>
            <a:off x="1979769" y="4365522"/>
            <a:ext cx="2790059" cy="25064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Отношение к деятельности у детей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B0F0"/>
                </a:solidFill>
              </a:rPr>
              <a:t>получается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4400" y="2503413"/>
            <a:ext cx="2536745" cy="2708728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н</a:t>
            </a:r>
            <a:r>
              <a:rPr lang="ru-RU" sz="3200" dirty="0" smtClean="0">
                <a:solidFill>
                  <a:srgbClr val="0070C0"/>
                </a:solidFill>
              </a:rPr>
              <a:t>е получается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l="2697" t="63884" r="76800" b="6887"/>
          <a:stretch/>
        </p:blipFill>
        <p:spPr>
          <a:xfrm>
            <a:off x="6903385" y="2707157"/>
            <a:ext cx="1981711" cy="1899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108" y="1193399"/>
            <a:ext cx="1123383" cy="11233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1112832">
            <a:off x="5330699" y="1452302"/>
            <a:ext cx="6968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↘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27171" t="9918" r="48657" b="53605"/>
          <a:stretch/>
        </p:blipFill>
        <p:spPr>
          <a:xfrm>
            <a:off x="4512359" y="2779598"/>
            <a:ext cx="2112817" cy="21440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t="48468" b="5747"/>
          <a:stretch/>
        </p:blipFill>
        <p:spPr>
          <a:xfrm>
            <a:off x="5973664" y="4498258"/>
            <a:ext cx="2003840" cy="22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3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</TotalTime>
  <Words>261</Words>
  <Application>Microsoft Office PowerPoint</Application>
  <PresentationFormat>Экран (4:3)</PresentationFormat>
  <Paragraphs>29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Влияние эмоций  на творческий процесс детей</vt:lpstr>
      <vt:lpstr> Познавая мир предметов, явлений, жизнь человека и животных, ребенок испытывает чувства и выражает свое отношение к ним</vt:lpstr>
      <vt:lpstr> Положительные эмоции и чувства проявляются в случае удовлетворения потребностей и интересов ребенка в процессе деятельности </vt:lpstr>
      <vt:lpstr>Изобразительная деятельность интересна ребенку-дошкольнику, потому, как удовлетворяет желание ребенка действовать продуктивно</vt:lpstr>
      <vt:lpstr>Ребенок может самостоятельно создавать изображения знакомых предметов в лепке, аппликации, рисунке своими руками  </vt:lpstr>
      <vt:lpstr>Когда ребенок познает новые способы и техники работы с материалами</vt:lpstr>
      <vt:lpstr>Когда ребенок увлечен новыми техниками рисования и получает яркий неожиданный результат</vt:lpstr>
      <vt:lpstr>Удовлетворяет потребность в познании мира, в овладении способами деятельности, навыками и умениями.  </vt:lpstr>
      <vt:lpstr>Отношение к деятельности у детей</vt:lpstr>
      <vt:lpstr>Петр Федорович Каптерев –  русский педагог, психолог</vt:lpstr>
      <vt:lpstr>Предоставление возможности свободного использования различных материалов</vt:lpstr>
      <vt:lpstr>Презентация PowerPoint</vt:lpstr>
      <vt:lpstr>Экспериментирование с различными материалами приводит к неожиданному результату</vt:lpstr>
      <vt:lpstr>Свобода общения во время творчества со сверстниками</vt:lpstr>
      <vt:lpstr>Если ребенку доставляет удовольствие процесс создания изображения</vt:lpstr>
      <vt:lpstr>Когда получается задуманное или заданное воспитателем изображение</vt:lpstr>
      <vt:lpstr>Если ребенок способен прилагать усилия и преодолевать возникающие трудности</vt:lpstr>
      <vt:lpstr>Когда ребенку интересен  сам процесс творчества и он успешно овладевает способами достижения цели</vt:lpstr>
      <vt:lpstr>Радость малышей от результата творчества</vt:lpstr>
      <vt:lpstr>Ребенок само утверждается, начинает чувствовать себя комфортно среди сверстников. </vt:lpstr>
      <vt:lpstr>Радость от общения в процессе совместного творчества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эмоций  на творческий процесс детей</dc:title>
  <dc:creator>Ирина Горшкова</dc:creator>
  <cp:lastModifiedBy>User25</cp:lastModifiedBy>
  <cp:revision>36</cp:revision>
  <dcterms:created xsi:type="dcterms:W3CDTF">2022-03-27T15:40:23Z</dcterms:created>
  <dcterms:modified xsi:type="dcterms:W3CDTF">2022-03-28T13:17:53Z</dcterms:modified>
</cp:coreProperties>
</file>