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9B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72" d="100"/>
          <a:sy n="72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suslugi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224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C3300"/>
                </a:solidFill>
              </a:rPr>
              <a:t>ПРИЕМ В 1 КЛАСС</a:t>
            </a:r>
            <a:r>
              <a:rPr lang="ru-RU" b="1" smtClean="0">
                <a:solidFill>
                  <a:srgbClr val="CC3300"/>
                </a:solidFill>
              </a:rPr>
              <a:t/>
            </a:r>
            <a:br>
              <a:rPr lang="ru-RU" b="1" smtClean="0">
                <a:solidFill>
                  <a:srgbClr val="CC3300"/>
                </a:solidFill>
              </a:rPr>
            </a:br>
            <a:r>
              <a:rPr lang="ru-RU" b="1" smtClean="0">
                <a:solidFill>
                  <a:srgbClr val="CC3300"/>
                </a:solidFill>
              </a:rPr>
              <a:t>на 2023-2024 </a:t>
            </a:r>
            <a:r>
              <a:rPr lang="ru-RU" b="1" dirty="0" smtClean="0">
                <a:solidFill>
                  <a:srgbClr val="CC3300"/>
                </a:solidFill>
              </a:rPr>
              <a:t>учебный год</a:t>
            </a:r>
            <a:endParaRPr lang="ru-RU" b="1" dirty="0">
              <a:solidFill>
                <a:srgbClr val="CC33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76864" cy="38164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 детей будет проходить в 2 этапа:</a:t>
            </a:r>
          </a:p>
          <a:p>
            <a:pPr algn="l"/>
            <a:r>
              <a:rPr lang="en-US" sz="1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этап – с 9.00 ч. 27 марта по 30 июня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детей, имеющих преимущественное или первоочередное право для зачисления в школы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детей, живущих на закрепленной территории (в том же районе, где находится школа)</a:t>
            </a:r>
          </a:p>
          <a:p>
            <a:pPr algn="just"/>
            <a:r>
              <a:rPr lang="en-US" sz="1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1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– с 06 июля до момента заполнения свободных мест (не позднее 5 сентября)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детей, не проживающих на закрепленной территории, для приема в школы другого района</a:t>
            </a:r>
            <a:endParaRPr lang="ru-RU" sz="18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197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МОЖЕТ ПОДАТЬ ЗАЯВЛЕНИЕ </a:t>
            </a:r>
            <a:b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ЭТАПЕ?</a:t>
            </a:r>
            <a:endParaRPr lang="ru-RU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</a:rPr>
              <a:t>Дети, проживающие на закрепленной территории, то есть рядом со школой (узнать, относится ли ваш дом к конкретной школе, можно на официальном сайте учебного заведения)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</a:rPr>
              <a:t>Дети, имеющие </a:t>
            </a:r>
            <a:r>
              <a:rPr lang="ru-RU" sz="1800" dirty="0">
                <a:solidFill>
                  <a:srgbClr val="003300"/>
                </a:solidFill>
              </a:rPr>
              <a:t>преимущественное право: </a:t>
            </a:r>
            <a:r>
              <a:rPr lang="ru-RU" sz="1800" dirty="0" smtClean="0">
                <a:solidFill>
                  <a:srgbClr val="003300"/>
                </a:solidFill>
              </a:rPr>
              <a:t>а </a:t>
            </a:r>
            <a:r>
              <a:rPr lang="ru-RU" sz="1800" dirty="0" smtClean="0">
                <a:solidFill>
                  <a:srgbClr val="003300"/>
                </a:solidFill>
              </a:rPr>
              <a:t>именно, </a:t>
            </a:r>
            <a:r>
              <a:rPr lang="ru-RU" sz="1800" dirty="0" smtClean="0">
                <a:solidFill>
                  <a:srgbClr val="003300"/>
                </a:solidFill>
              </a:rPr>
              <a:t>ребенок</a:t>
            </a:r>
            <a:r>
              <a:rPr lang="ru-RU" sz="1800" dirty="0">
                <a:solidFill>
                  <a:srgbClr val="003300"/>
                </a:solidFill>
              </a:rPr>
              <a:t>, в том числе усыновленный (удочеренный) или находящийся под опекой или попечительством в семье, включая приемную либо патронатную семью, имеет право преимущественного приема </a:t>
            </a:r>
            <a:r>
              <a:rPr lang="ru-RU" sz="1800" dirty="0" smtClean="0">
                <a:solidFill>
                  <a:srgbClr val="003300"/>
                </a:solidFill>
              </a:rPr>
              <a:t>в школу, </a:t>
            </a:r>
            <a:r>
              <a:rPr lang="ru-RU" sz="1800" dirty="0">
                <a:solidFill>
                  <a:srgbClr val="003300"/>
                </a:solidFill>
              </a:rPr>
              <a:t>в которой обучаются его брат или сестра (полнородные и </a:t>
            </a:r>
            <a:r>
              <a:rPr lang="ru-RU" sz="1800" dirty="0" err="1">
                <a:solidFill>
                  <a:srgbClr val="003300"/>
                </a:solidFill>
              </a:rPr>
              <a:t>неполнородные</a:t>
            </a:r>
            <a:r>
              <a:rPr lang="ru-RU" sz="1800" dirty="0">
                <a:solidFill>
                  <a:srgbClr val="003300"/>
                </a:solidFill>
              </a:rPr>
              <a:t>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ребенка</a:t>
            </a:r>
            <a:r>
              <a:rPr lang="ru-RU" sz="1800" dirty="0" smtClean="0">
                <a:solidFill>
                  <a:srgbClr val="0033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</a:rPr>
              <a:t>Дети, имеющие первоочередное право в соответствии с законодательством: дети военнослужащих и сотрудников различных служб (полный перечень в приказе </a:t>
            </a:r>
            <a:r>
              <a:rPr lang="ru-RU" sz="1800" dirty="0" err="1" smtClean="0">
                <a:solidFill>
                  <a:srgbClr val="003300"/>
                </a:solidFill>
              </a:rPr>
              <a:t>Минпросвещения</a:t>
            </a:r>
            <a:r>
              <a:rPr lang="ru-RU" sz="1800" dirty="0" smtClean="0">
                <a:solidFill>
                  <a:srgbClr val="003300"/>
                </a:solidFill>
              </a:rPr>
              <a:t> от 02.09.2020 №458)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</a:rPr>
              <a:t>Внеочередное право (для детей прокуроров, судей и следователей) действует </a:t>
            </a:r>
            <a:r>
              <a:rPr lang="ru-RU" sz="1800" b="1" dirty="0">
                <a:solidFill>
                  <a:srgbClr val="003300"/>
                </a:solidFill>
              </a:rPr>
              <a:t>ТОЛЬКО ДЛЯ ШКОЛ С ИНТЕРНАТАМИ</a:t>
            </a:r>
            <a:endParaRPr lang="ru-RU" sz="1800" b="1" dirty="0" smtClean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8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КТО МОЖЕТ ПОДАТЬ ЗАЯВЛЕНИЕ </a:t>
            </a:r>
            <a:b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НА </a:t>
            </a: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I</a:t>
            </a:r>
            <a:r>
              <a:rPr lang="en-US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I</a:t>
            </a:r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ЭТАПЕ?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6 </a:t>
            </a:r>
            <a:r>
              <a:rPr lang="ru-RU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июля текущего года, до момента заполнения свободных мест, но не позднее 5 сентября текущего </a:t>
            </a:r>
            <a:r>
              <a:rPr lang="ru-RU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 дети</a:t>
            </a:r>
            <a:r>
              <a:rPr lang="ru-RU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проживающие </a:t>
            </a:r>
            <a:r>
              <a:rPr lang="ru-RU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закрепленной </a:t>
            </a:r>
            <a:r>
              <a:rPr lang="ru-RU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территории.</a:t>
            </a:r>
          </a:p>
          <a:p>
            <a:pPr marL="0" indent="0">
              <a:buNone/>
            </a:pPr>
            <a:endParaRPr lang="ru-RU" sz="1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69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C3300"/>
                </a:solidFill>
              </a:rPr>
              <a:t>СКОЛЬКО ЛЕТ ДОЛЖНО БЫТЬ </a:t>
            </a:r>
            <a:r>
              <a:rPr lang="ru-RU" sz="4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РЕБЕНКУ</a:t>
            </a:r>
            <a:r>
              <a:rPr lang="ru-RU" b="1" dirty="0" smtClean="0">
                <a:solidFill>
                  <a:srgbClr val="CC3300"/>
                </a:solidFill>
              </a:rPr>
              <a:t> НА 1 СЕНТЯБРЯ? </a:t>
            </a:r>
            <a:endParaRPr lang="ru-RU" b="1" dirty="0">
              <a:solidFill>
                <a:srgbClr val="CC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</a:rPr>
              <a:t>В 1-й класс принимаются дети в возрасте от 6 лет 6 месяцев (на 1 сентября текущего года) до 8 лет.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rgbClr val="003300"/>
                </a:solidFill>
              </a:rPr>
              <a:t>Родителям (законным представителям) детей, не достигших к 1 сентября текущего года 6 лет 6 месяцев </a:t>
            </a:r>
            <a:r>
              <a:rPr lang="ru-RU" sz="1800" dirty="0" smtClean="0">
                <a:solidFill>
                  <a:srgbClr val="003300"/>
                </a:solidFill>
              </a:rPr>
              <a:t>или </a:t>
            </a:r>
            <a:r>
              <a:rPr lang="ru-RU" sz="1800" dirty="0">
                <a:solidFill>
                  <a:srgbClr val="003300"/>
                </a:solidFill>
              </a:rPr>
              <a:t>в возрасте более 8 лет, необходимо обратиться в Департамент образования Администрации города </a:t>
            </a:r>
            <a:r>
              <a:rPr lang="ru-RU" sz="1800" dirty="0" smtClean="0">
                <a:solidFill>
                  <a:srgbClr val="003300"/>
                </a:solidFill>
              </a:rPr>
              <a:t>Ханты-Мансийска по адресу: </a:t>
            </a:r>
            <a:r>
              <a:rPr lang="ru-RU" sz="1800" dirty="0">
                <a:solidFill>
                  <a:srgbClr val="003300"/>
                </a:solidFill>
              </a:rPr>
              <a:t>ул. Мира, </a:t>
            </a:r>
            <a:r>
              <a:rPr lang="ru-RU" sz="1800" dirty="0" smtClean="0">
                <a:solidFill>
                  <a:srgbClr val="003300"/>
                </a:solidFill>
              </a:rPr>
              <a:t>д. 13</a:t>
            </a:r>
            <a:r>
              <a:rPr lang="ru-RU" sz="1800" dirty="0">
                <a:solidFill>
                  <a:srgbClr val="003300"/>
                </a:solidFill>
              </a:rPr>
              <a:t>, кабинет 228, в отдел по общему образованию для написания заявления на получение разрешения для обучения ребенка в 1 </a:t>
            </a:r>
            <a:r>
              <a:rPr lang="ru-RU" sz="1800" dirty="0" smtClean="0">
                <a:solidFill>
                  <a:srgbClr val="003300"/>
                </a:solidFill>
              </a:rPr>
              <a:t>классе общеобразовательной организации.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rgbClr val="003300"/>
                </a:solidFill>
              </a:rPr>
              <a:t>При себе </a:t>
            </a:r>
            <a:r>
              <a:rPr lang="ru-RU" sz="1800" dirty="0" smtClean="0">
                <a:solidFill>
                  <a:srgbClr val="003300"/>
                </a:solidFill>
              </a:rPr>
              <a:t>необходимо иметь </a:t>
            </a:r>
            <a:r>
              <a:rPr lang="ru-RU" sz="1800" dirty="0">
                <a:solidFill>
                  <a:srgbClr val="003300"/>
                </a:solidFill>
              </a:rPr>
              <a:t>оригиналы и копии следующих документов: 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003300"/>
                </a:solidFill>
              </a:rPr>
              <a:t>              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•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Документ, подтверждающий отсутствие медицинских противопоказаний для обучения в школе в более раннем/позднем возрасте (справка,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заключение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или иной медицинский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документ,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в котором указано, </a:t>
            </a:r>
            <a:r>
              <a:rPr lang="ru-RU" sz="1600" b="1" u="sng" dirty="0">
                <a:solidFill>
                  <a:schemeClr val="accent6">
                    <a:lumMod val="50000"/>
                  </a:schemeClr>
                </a:solidFill>
              </a:rPr>
              <a:t>что медицинских противопоказаний для обучения в школе нет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             •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	Документ, удостоверяющий личность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             •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	Свидетельство о рождении ребенка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</a:rPr>
              <a:t>ДЕТИ С ОВЗ принимаются на обучение по адаптированным образовательным программам только с согласия родителей (законных представителей) и на основании рекомендаций психолого-медико-педагогической комиссии.</a:t>
            </a:r>
            <a:endParaRPr lang="ru-RU" sz="1800" dirty="0">
              <a:solidFill>
                <a:srgbClr val="003300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3300"/>
              </a:solidFill>
            </a:endParaRPr>
          </a:p>
          <a:p>
            <a:pPr algn="just"/>
            <a:endParaRPr lang="ru-RU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04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ПОДАТЬ ЗАЯВЛЕНИЕ?</a:t>
            </a:r>
            <a:endParaRPr lang="ru-RU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Подать заявление </a:t>
            </a:r>
            <a:r>
              <a:rPr lang="ru-RU" sz="18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приеме в 1 класс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электронном виде через Единый портал государственных и муниципальных услуг (</a:t>
            </a:r>
            <a:r>
              <a:rPr lang="ru-RU" sz="18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http://www.gosuslugi.ru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/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Лично </a:t>
            </a:r>
            <a:r>
              <a:rPr lang="ru-RU" sz="18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школе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почте заказным письмом с уведомлением о вручении</a:t>
            </a:r>
          </a:p>
          <a:p>
            <a:pPr marL="0" indent="0" algn="just">
              <a:buNone/>
            </a:pPr>
            <a:endParaRPr lang="ru-RU" sz="18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записи ребенка на 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этапе результат будет известен не раньше 3 июля, так как сначала школа собирает все заявления, а затем издает приказы.</a:t>
            </a:r>
          </a:p>
          <a:p>
            <a:pPr marL="0" indent="0" algn="just">
              <a:buNone/>
            </a:pPr>
            <a:endParaRPr lang="ru-RU" sz="18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При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записи ребенка на 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этапе результат станет известен не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ранее,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через 3 рабочих дня.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u-RU" sz="18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769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ПОДАТЬ ЗАЯВЛЕНИЕ ДЛЯ ЗАЧИСЛЕНИЯ </a:t>
            </a:r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 </a:t>
            </a:r>
            <a:r>
              <a:rPr lang="ru-RU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 МОЖНО ЧЕРЕЗ ПОРТАЛ «ГОСУСЛУГИ»</a:t>
            </a:r>
            <a:endParaRPr lang="ru-RU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действий: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поисковой строке портала набрать «Запись в 1 класс»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Перейти на страницу «Зачисление в 1 класс следующего учебного года» и нажать кнопку «Подать заявление»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Авторизоваться в системе с помощью логина и пароля, заполнить электронную форму заявления и нажать кнопку «Отправить»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Убедиться, что заявление принято системой (изменения статусов по услуге отображаются в личном кабинете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приходят на электронную почту,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указанную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заявлении)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Дождаться решения о зачислении или об отказе, принести в школу 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подтверждающие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внеочередное, первоочередное и преимущественное право приема на обучение.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23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ДОКУМЕНТЫ ПОТРЕБУЮТСЯ ДЛЯ ЗАЧИСЛЕНИЯ В 1 КЛАСС?</a:t>
            </a:r>
            <a:endParaRPr lang="ru-RU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Паспорт или  иной документ, подтверждающий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родителя (законного представителя)</a:t>
            </a:r>
            <a:endParaRPr lang="ru-RU" sz="18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Свидетельство о рождении ребенка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Документ, подтверждающий проживание будущего первоклассника на закрепленной территории (на 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этапе)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CC9B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ОТДЕЛЬНЫХ СЛУЧАЯХ МОГУТ ПОНАДОБИТЬСЯ: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Документ, подтверждающий льготу (при наличии)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Разрешение Департамента образования Администрации города Ханты-Мансийска о приеме в 1 класс ребенка в возрасте менее 6 лет 6 месяцев или более 8 лет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Документы, подтверждающие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законное </a:t>
            </a: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представителя ребенка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 психолого-медико-педагогической комиссии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Документ, подтверждающий право ребенка на пребывание в России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CC9B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 К ЗАЯВЛЕНИЮ НЕОБХОДИМО ПРИКРЕПИТЬ В ОТСКАНИРОВАННОМ ВИДЕ – ПРИ ПОДАЧЕ ЧЕРЕЗ ПОРТАЛ «ГОСУСЛУГИ», </a:t>
            </a:r>
          </a:p>
          <a:p>
            <a:pPr marL="0" indent="0" algn="ctr">
              <a:buNone/>
            </a:pPr>
            <a:r>
              <a:rPr lang="ru-RU" sz="1800" b="1" dirty="0" smtClean="0">
                <a:solidFill>
                  <a:srgbClr val="CC9B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ВИДЕ КОПИЙ С ПРЕДЪЯВЛЕНИЕМ ОРИГИНАЛОВ – ПРИ ВЫБОРЕ ИНЫХ СПОСОБОВ ПОДАЧИ ЗАЯВЛЕНИЯ</a:t>
            </a:r>
            <a:endParaRPr lang="ru-RU" sz="1800" b="1" dirty="0">
              <a:solidFill>
                <a:srgbClr val="CC9B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071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49817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ВОПРОС-ОТВЕТ</a:t>
            </a:r>
            <a:br>
              <a:rPr lang="ru-RU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CC9B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ДЕЛАТЬ, ЕСЛИ В ПРИЕМЕ ОТКАЗАЛИ?</a:t>
            </a:r>
            <a:endParaRPr lang="ru-RU" sz="3200" b="1" dirty="0">
              <a:solidFill>
                <a:srgbClr val="CC9B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208912" cy="442535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приеме школа может отказать только в случае, если свободные места закончились. В этой ситуации для дальнейшего устройства ребенка в другую школу,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письменным отказом об отсутствии свободных мест (который обязана выдать школа) обратиться в Департамент образования Администрации города Ханты-Мансийска по адресу: ул. Мира, д.13, 2 этаж, кабинет 228.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C9B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У РЕБЕНКА ЛЬГОТА, ТО МОЖНО ПОДАТЬ ЗАЯВЛЕНИЕ В ЛЮБУЮ ШКОЛУ ГОРОДА?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Нет, ребенок будет иметь первоочередное право зачисления в 1 класс только по </a:t>
            </a:r>
            <a:r>
              <a:rPr lang="ru-RU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месту жительства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(дети</a:t>
            </a:r>
            <a:r>
              <a:rPr lang="ru-RU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имеющие первоочередное право в соответствии с законодательством: дети военнослужащих и сотрудников различных </a:t>
            </a:r>
            <a:r>
              <a:rPr lang="ru-RU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 - полный </a:t>
            </a:r>
            <a:r>
              <a:rPr lang="ru-RU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в приказе </a:t>
            </a:r>
            <a:r>
              <a:rPr lang="ru-RU" sz="18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Минпросвещения</a:t>
            </a:r>
            <a:r>
              <a:rPr lang="ru-RU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02.09.2020 №458)</a:t>
            </a:r>
          </a:p>
          <a:p>
            <a:pPr marL="0" indent="0">
              <a:buNone/>
            </a:pPr>
            <a:endParaRPr lang="ru-RU" sz="18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3501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793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ПРИЕМ В 1 КЛАСС на 2023-2024 учебный год</vt:lpstr>
      <vt:lpstr>КТО МОЖЕТ ПОДАТЬ ЗАЯВЛЕНИЕ  НА I ЭТАПЕ?</vt:lpstr>
      <vt:lpstr>КТО МОЖЕТ ПОДАТЬ ЗАЯВЛЕНИЕ  НА II ЭТАПЕ?</vt:lpstr>
      <vt:lpstr>СКОЛЬКО ЛЕТ ДОЛЖНО БЫТЬ РЕБЕНКУ НА 1 СЕНТЯБРЯ? </vt:lpstr>
      <vt:lpstr>КАК ПОДАТЬ ЗАЯВЛЕНИЕ?</vt:lpstr>
      <vt:lpstr>ПОДАТЬ ЗАЯВЛЕНИЕ ДЛЯ ЗАЧИСЛЕНИЯ В 1 КЛАСС МОЖНО ЧЕРЕЗ ПОРТАЛ «ГОСУСЛУГИ»</vt:lpstr>
      <vt:lpstr>КАКИЕ ДОКУМЕНТЫ ПОТРЕБУЮТСЯ ДЛЯ ЗАЧИСЛЕНИЯ В 1 КЛАСС?</vt:lpstr>
      <vt:lpstr>ВОПРОС-ОТВЕТ ЧТО ДЕЛАТЬ, ЕСЛИ В ПРИЕМЕ ОТКАЗАЛИ?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 в 1 класс</dc:title>
  <dc:creator>Райзер Инесса Васильевна</dc:creator>
  <cp:lastModifiedBy>Райзер Инесса Васильевна</cp:lastModifiedBy>
  <cp:revision>21</cp:revision>
  <cp:lastPrinted>2023-03-07T07:30:15Z</cp:lastPrinted>
  <dcterms:created xsi:type="dcterms:W3CDTF">2023-03-06T10:59:30Z</dcterms:created>
  <dcterms:modified xsi:type="dcterms:W3CDTF">2023-03-10T05:58:54Z</dcterms:modified>
</cp:coreProperties>
</file>