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62" r:id="rId4"/>
    <p:sldId id="257" r:id="rId5"/>
    <p:sldId id="269" r:id="rId6"/>
    <p:sldId id="265" r:id="rId7"/>
    <p:sldId id="271" r:id="rId8"/>
    <p:sldId id="275" r:id="rId9"/>
    <p:sldId id="266" r:id="rId10"/>
    <p:sldId id="258" r:id="rId11"/>
    <p:sldId id="270" r:id="rId12"/>
    <p:sldId id="274" r:id="rId13"/>
    <p:sldId id="267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4C95E-1860-4EC0-A9C0-B10333040C40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F6C97-162B-4192-9768-9F2FAD9505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778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F6C97-162B-4192-9768-9F2FAD95051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211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0D96-315F-40D6-AE9F-59CB732F8EC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6921-D2CE-46E5-8AD2-3FD2B62C4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0D96-315F-40D6-AE9F-59CB732F8EC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6921-D2CE-46E5-8AD2-3FD2B62C4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0D96-315F-40D6-AE9F-59CB732F8EC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6921-D2CE-46E5-8AD2-3FD2B62C4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0D96-315F-40D6-AE9F-59CB732F8EC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6921-D2CE-46E5-8AD2-3FD2B62C4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0D96-315F-40D6-AE9F-59CB732F8EC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6921-D2CE-46E5-8AD2-3FD2B62C4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0D96-315F-40D6-AE9F-59CB732F8EC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6921-D2CE-46E5-8AD2-3FD2B62C4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0D96-315F-40D6-AE9F-59CB732F8EC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6921-D2CE-46E5-8AD2-3FD2B62C4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0D96-315F-40D6-AE9F-59CB732F8EC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6921-D2CE-46E5-8AD2-3FD2B62C4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0D96-315F-40D6-AE9F-59CB732F8EC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6921-D2CE-46E5-8AD2-3FD2B62C4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0D96-315F-40D6-AE9F-59CB732F8EC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6921-D2CE-46E5-8AD2-3FD2B62C4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0D96-315F-40D6-AE9F-59CB732F8EC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6921-D2CE-46E5-8AD2-3FD2B62C4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D0D96-315F-40D6-AE9F-59CB732F8EC1}" type="datetimeFigureOut">
              <a:rPr lang="ru-RU" smtClean="0"/>
              <a:pPr/>
              <a:t>04.06.2018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A6921-D2CE-46E5-8AD2-3FD2B62C4C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graphics.in.ua/cat/PSD.Kindergarten.Poster.Template.02.3508x2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916832"/>
            <a:ext cx="7215238" cy="30838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1750" dist="25400" dir="5400000" algn="tl">
                    <a:srgbClr val="000000">
                      <a:alpha val="25000"/>
                    </a:srgbClr>
                  </a:outerShdw>
                </a:effectLst>
              </a:rPr>
              <a:t>Проект</a:t>
            </a:r>
            <a:br>
              <a:rPr lang="ru-RU" b="1" dirty="0">
                <a:solidFill>
                  <a:srgbClr val="FF0000"/>
                </a:solidFill>
                <a:effectLst>
                  <a:outerShdw blurRad="31750" dist="25400" dir="5400000" algn="tl">
                    <a:srgbClr val="000000">
                      <a:alpha val="25000"/>
                    </a:srgbClr>
                  </a:outerShdw>
                </a:effectLst>
              </a:rPr>
            </a:br>
            <a:r>
              <a:rPr lang="ru-RU" sz="2700" b="1" dirty="0">
                <a:solidFill>
                  <a:srgbClr val="FF0000"/>
                </a:solidFill>
                <a:effectLst>
                  <a:outerShdw blurRad="31750" dist="25400" dir="5400000" algn="tl">
                    <a:srgbClr val="000000">
                      <a:alpha val="25000"/>
                    </a:srgbClr>
                  </a:outerShdw>
                </a:effectLst>
              </a:rPr>
              <a:t>Сюжетно – ролевой игры </a:t>
            </a:r>
            <a:r>
              <a:rPr lang="ru-RU" sz="2700" dirty="0">
                <a:solidFill>
                  <a:srgbClr val="FF0000"/>
                </a:solidFill>
              </a:rPr>
              <a:t/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b="1" dirty="0">
                <a:solidFill>
                  <a:srgbClr val="FF0000"/>
                </a:solidFill>
                <a:effectLst>
                  <a:outerShdw blurRad="31750" dist="25400" dir="5400000" algn="tl">
                    <a:srgbClr val="000000">
                      <a:alpha val="25000"/>
                    </a:srgbClr>
                  </a:outerShdw>
                </a:effectLst>
              </a:rPr>
              <a:t> «Магазин» </a:t>
            </a:r>
            <a:r>
              <a:rPr lang="ru-RU" sz="2700" dirty="0">
                <a:solidFill>
                  <a:srgbClr val="FF0000"/>
                </a:solidFill>
              </a:rPr>
              <a:t/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b="1" dirty="0">
                <a:solidFill>
                  <a:srgbClr val="FF0000"/>
                </a:solidFill>
                <a:effectLst>
                  <a:outerShdw blurRad="31750" dist="25400" dir="5400000" algn="tl">
                    <a:srgbClr val="000000">
                      <a:alpha val="25000"/>
                    </a:srgbClr>
                  </a:outerShdw>
                </a:effectLst>
              </a:rPr>
              <a:t>в средней группе.</a:t>
            </a:r>
            <a:r>
              <a:rPr lang="ru-RU" sz="2700" dirty="0">
                <a:solidFill>
                  <a:srgbClr val="FF0000"/>
                </a:solidFill>
              </a:rPr>
              <a:t/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dirty="0">
                <a:solidFill>
                  <a:srgbClr val="FF0000"/>
                </a:solidFill>
              </a:rPr>
              <a:t> </a:t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700" b="1" dirty="0" smtClean="0">
                <a:solidFill>
                  <a:srgbClr val="FF0000"/>
                </a:solidFill>
              </a:rPr>
              <a:t>Подготовили воспитатели: </a:t>
            </a:r>
            <a:r>
              <a:rPr lang="ru-RU" sz="2700" dirty="0">
                <a:solidFill>
                  <a:srgbClr val="FF0000"/>
                </a:solidFill>
              </a:rPr>
              <a:t/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b="1" dirty="0">
                <a:solidFill>
                  <a:srgbClr val="FF0000"/>
                </a:solidFill>
              </a:rPr>
              <a:t>     </a:t>
            </a:r>
            <a:r>
              <a:rPr lang="ru-RU" sz="2700" b="1" dirty="0" smtClean="0">
                <a:solidFill>
                  <a:srgbClr val="FF0000"/>
                </a:solidFill>
              </a:rPr>
              <a:t>                                     </a:t>
            </a:r>
            <a:r>
              <a:rPr lang="ru-RU" sz="2700" b="1" dirty="0" err="1" smtClean="0">
                <a:solidFill>
                  <a:srgbClr val="FF0000"/>
                </a:solidFill>
              </a:rPr>
              <a:t>Шушунова</a:t>
            </a:r>
            <a:r>
              <a:rPr lang="ru-RU" sz="2700" b="1" dirty="0" smtClean="0">
                <a:solidFill>
                  <a:srgbClr val="FF0000"/>
                </a:solidFill>
              </a:rPr>
              <a:t> С.В.                                                        </a:t>
            </a:r>
            <a:r>
              <a:rPr lang="ru-RU" sz="2700" b="1" dirty="0">
                <a:solidFill>
                  <a:srgbClr val="FF0000"/>
                </a:solidFill>
              </a:rPr>
              <a:t/>
            </a:r>
            <a:br>
              <a:rPr lang="ru-RU" sz="2700" b="1" dirty="0">
                <a:solidFill>
                  <a:srgbClr val="FF0000"/>
                </a:solidFill>
              </a:rPr>
            </a:br>
            <a:r>
              <a:rPr lang="ru-RU" sz="2700" b="1" dirty="0">
                <a:solidFill>
                  <a:srgbClr val="FF0000"/>
                </a:solidFill>
              </a:rPr>
              <a:t>                                            Скобелкина Н.С.</a:t>
            </a:r>
            <a:r>
              <a:rPr lang="ru-RU" sz="2700" dirty="0"/>
              <a:t/>
            </a:r>
            <a:br>
              <a:rPr lang="ru-RU" sz="2700" dirty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57166"/>
            <a:ext cx="6400800" cy="1343642"/>
          </a:xfrm>
        </p:spPr>
        <p:txBody>
          <a:bodyPr>
            <a:normAutofit fontScale="32500" lnSpcReduction="20000"/>
          </a:bodyPr>
          <a:lstStyle/>
          <a:p>
            <a:r>
              <a:rPr lang="ru-RU" sz="3700" b="1" dirty="0">
                <a:solidFill>
                  <a:srgbClr val="FF0000"/>
                </a:solidFill>
              </a:rPr>
              <a:t>МУНИЦИПАЛЬНОЕ ОБРАЗОВАНИЕ</a:t>
            </a:r>
            <a:endParaRPr lang="ru-RU" sz="3700" dirty="0">
              <a:solidFill>
                <a:srgbClr val="FF0000"/>
              </a:solidFill>
            </a:endParaRPr>
          </a:p>
          <a:p>
            <a:r>
              <a:rPr lang="ru-RU" sz="3700" b="1" dirty="0">
                <a:solidFill>
                  <a:srgbClr val="FF0000"/>
                </a:solidFill>
              </a:rPr>
              <a:t> ГОРОДСКОЙ ОКРУГ ГОРОД ХАНТЫ-МАНСИЙСК </a:t>
            </a:r>
            <a:endParaRPr lang="ru-RU" sz="3700" dirty="0">
              <a:solidFill>
                <a:srgbClr val="FF0000"/>
              </a:solidFill>
            </a:endParaRPr>
          </a:p>
          <a:p>
            <a:r>
              <a:rPr lang="ru-RU" sz="3700" b="1" dirty="0">
                <a:solidFill>
                  <a:srgbClr val="FF0000"/>
                </a:solidFill>
              </a:rPr>
              <a:t>ДЕПАРТАМЕНТ ОБРАЗОВАНИЯ АДМИНИСТРАЦИИ</a:t>
            </a:r>
            <a:endParaRPr lang="ru-RU" sz="3700" dirty="0">
              <a:solidFill>
                <a:srgbClr val="FF0000"/>
              </a:solidFill>
            </a:endParaRPr>
          </a:p>
          <a:p>
            <a:r>
              <a:rPr lang="ru-RU" sz="3700" b="1" dirty="0">
                <a:solidFill>
                  <a:srgbClr val="FF0000"/>
                </a:solidFill>
              </a:rPr>
              <a:t>МУНИЦИПАЛЬНОЕ БЮДЖЕТНОЕ ДОШКОЛЬНОЕ </a:t>
            </a:r>
            <a:endParaRPr lang="ru-RU" sz="3700" dirty="0">
              <a:solidFill>
                <a:srgbClr val="FF0000"/>
              </a:solidFill>
            </a:endParaRPr>
          </a:p>
          <a:p>
            <a:r>
              <a:rPr lang="ru-RU" sz="3700" b="1" dirty="0">
                <a:solidFill>
                  <a:srgbClr val="FF0000"/>
                </a:solidFill>
              </a:rPr>
              <a:t>ОБРАЗОВАТЕЛЬНОЕ УЧРЕЖДЕНИЕ</a:t>
            </a:r>
            <a:endParaRPr lang="ru-RU" sz="3700" dirty="0">
              <a:solidFill>
                <a:srgbClr val="FF0000"/>
              </a:solidFill>
            </a:endParaRPr>
          </a:p>
          <a:p>
            <a:r>
              <a:rPr lang="ru-RU" sz="3700" b="1" dirty="0">
                <a:solidFill>
                  <a:srgbClr val="FF0000"/>
                </a:solidFill>
              </a:rPr>
              <a:t> «ДЕТСКИЙ САД №17 «НЕЗНАЙКА»</a:t>
            </a:r>
            <a:endParaRPr lang="ru-RU" sz="3700" dirty="0">
              <a:solidFill>
                <a:srgbClr val="FF0000"/>
              </a:solidFill>
            </a:endParaRPr>
          </a:p>
          <a:p>
            <a:r>
              <a:rPr lang="ru-RU" b="1" dirty="0"/>
              <a:t> </a:t>
            </a:r>
            <a:endParaRPr lang="ru-RU" dirty="0"/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graphics.in.ua/cat/PSD.Kindergarten.Poster.Template.02.3508x2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457200" y="714356"/>
            <a:ext cx="8229600" cy="2786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AEF86881-6869-4487-BD19-80171AA57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747" y="702671"/>
            <a:ext cx="3148403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C2DC7D5-7B89-453E-95A9-3ABF5CE183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81198" y="1335318"/>
            <a:ext cx="3816423" cy="257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AD2BC68-1CDE-4BDB-81CE-76B5E85882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88720" y="1969175"/>
            <a:ext cx="4756592" cy="2675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BDC5BE8-B379-4CD0-97AA-BEBD5B775C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4071917"/>
            <a:ext cx="3286181" cy="2464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http://graphics.in.ua/cat/PSD.Kindergarten.Poster.Template.02.3508x2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4897" y="0"/>
            <a:ext cx="9298898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00100" y="2601676"/>
            <a:ext cx="73581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7EB0793-4853-4705-88FA-8891084572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45" y="3429000"/>
            <a:ext cx="2885769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80C04B5-ADB8-4286-A4FD-F888954B20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396" y="4029163"/>
            <a:ext cx="3616273" cy="2712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48C5D569-A0B3-4BF9-9AF4-7B0CF8F000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570"/>
            <a:ext cx="3275858" cy="2633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2C09C9FD-FDA8-41FE-A811-F413DFD8F9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82" y="155427"/>
            <a:ext cx="3959292" cy="2969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8585871-7BA1-445E-B341-B5B45258E6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371" y="2005371"/>
            <a:ext cx="3318539" cy="3092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http://graphics.in.ua/cat/PSD.Kindergarten.Poster.Template.02.3508x2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4897" y="0"/>
            <a:ext cx="9298898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57200" y="1019142"/>
            <a:ext cx="735516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раскрытие смысла деятельности доктора,</a:t>
            </a:r>
            <a:r>
              <a:rPr kumimoji="0" lang="ru-RU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 детей способности принимать на себя роли. развивать интерес к игре . формировать положительные отношения между детьми. воспитание у детей уважения к труду доктора.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Игровой материал: 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игровой набор " Кукольный доктор", предметы заместители, некоторые реальные предметы, шапочка 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доктора, халат, кукла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285728"/>
            <a:ext cx="50733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Игра «Доктор»</a:t>
            </a:r>
            <a:endParaRPr lang="ru-RU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467F066-8ECD-48F1-9146-FF790463BB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4272" y="3356458"/>
            <a:ext cx="3950328" cy="2854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42188C1-E8F9-4B53-8635-8D8A34AE7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6" y="3599216"/>
            <a:ext cx="4957808" cy="2788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13582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http://graphics.in.ua/cat/PSD.Kindergarten.Poster.Template.02.3508x2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4897" y="0"/>
            <a:ext cx="9298898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71600" y="62238"/>
            <a:ext cx="482453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Игра«Парикмахерская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продолжать знакомить детей с профессией парикмахера, воспитывать культуру общения, расширить словарный запас детей.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Оборудование: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халат для парикмахера, накидка для клиента, инструменты парикмахера – расческа, ножницы, флакончики для одеколона, лака, фен и т. д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A8C754F-0517-48C5-BCBF-906E77E94E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1125" y="3229700"/>
            <a:ext cx="4173632" cy="2851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10283FE-DD3F-42AE-8921-66556CEC5358}"/>
              </a:ext>
            </a:extLst>
          </p:cNvPr>
          <p:cNvSpPr/>
          <p:nvPr/>
        </p:nvSpPr>
        <p:spPr>
          <a:xfrm>
            <a:off x="1691680" y="3573016"/>
            <a:ext cx="34460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Профессия «ПАРИКМАХЕР»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Парикмахер непременно подстрижёт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 современно.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Дайте ножницы, расчёску - он вам сделает причёску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graphics.in.ua/cat/PSD.Kindergarten.Poster.Template.02.3508x2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Игра имеет важное значение в жизни ребёнка, имеет то же значение, какое у взрослого имеет деятельность – работа, служба.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Каков ребёнок в игре, таким во многом он будет и в работе…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А.С.Макаренко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graphics.in.ua/cat/PSD.Kindergarten.Poster.Template.02.3508x2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-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714488"/>
            <a:ext cx="73581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творческая переработка пережитых впечатлений, комбинирование их и построение из них новой действительности, отвечающей запросам и влечениям самого ребёнка. 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(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Л.С.Выготский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graphics.in.ua/cat/PSD.Kindergarten.Poster.Template.02.3508x2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000372"/>
            <a:ext cx="7314606" cy="35004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ведущий вид деятельности в дошкольном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возрасте.В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Штерн говорил, что «игра показывает, к какой цели стремиться человек, к чему он готовится, чего ожидает. В игре угадываются направления его будущей жизни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обогащение  социально - игрового опыта между детьми; развитие игровых умений по сюжету  « Магазин».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коллективный, познавательно-игровой.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проекта: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краткосрочный (3 месяца, декабрь-февраль)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средней группы, педагоги, родители.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16D27FB-4415-4F73-91FE-A18B3544D229}"/>
              </a:ext>
            </a:extLst>
          </p:cNvPr>
          <p:cNvSpPr/>
          <p:nvPr/>
        </p:nvSpPr>
        <p:spPr>
          <a:xfrm>
            <a:off x="1907704" y="476673"/>
            <a:ext cx="4950296" cy="1160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сюжетно-ролевой игры в средней группе.</a:t>
            </a:r>
          </a:p>
          <a:p>
            <a:pPr>
              <a:spcAft>
                <a:spcPts val="80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«Магазин».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Профессия «продавец»</a:t>
            </a:r>
            <a:r>
              <a:rPr lang="ru-RU" sz="24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4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В магазине возле касс продавец встречает нас.</a:t>
            </a:r>
            <a:br>
              <a:rPr lang="ru-RU" sz="2400" b="1" i="1" dirty="0"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atin typeface="Arial" pitchFamily="34" charset="0"/>
                <a:cs typeface="Arial" pitchFamily="34" charset="0"/>
              </a:rPr>
              <a:t>То пакетами шуршит, то бумагой шелестит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инфо с тел 14.11.2014\DCIM\Camera\2014-11-14 09.23.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2452348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099" name="Picture 3" descr="C:\Users\admin\Desktop\инфо с тел 14.11.2014\DCIM\Camera\2014-11-14 09.31.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452770"/>
            <a:ext cx="2553923" cy="3405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101" name="Picture 5" descr="C:\Users\admin\Desktop\инфо с тел 14.11.2014\DCIM\Camera\2014-11-14 09.22.26.jpg"/>
          <p:cNvPicPr>
            <a:picLocks noChangeAspect="1" noChangeArrowheads="1"/>
          </p:cNvPicPr>
          <p:nvPr/>
        </p:nvPicPr>
        <p:blipFill>
          <a:blip r:embed="rId4" cstate="print"/>
          <a:srcRect t="8334" r="2223" b="4999"/>
          <a:stretch>
            <a:fillRect/>
          </a:stretch>
        </p:blipFill>
        <p:spPr bwMode="auto">
          <a:xfrm>
            <a:off x="2000232" y="3571876"/>
            <a:ext cx="2581944" cy="3286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102" name="Picture 6" descr="C:\Users\admin\Desktop\инфо с тел 14.11.2014\DCIM\Camera\2014-11-14 09.31.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000108"/>
            <a:ext cx="2357454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4" descr="http://graphics.in.ua/cat/PSD.Kindergarten.Poster.Template.02.3508x24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000100" y="785795"/>
            <a:ext cx="7643866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Предварительная работа: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Наблюдение  за работой людей разных профессий, экскурсии, целевые прогулки, рассматривание  картин, иллюстраций; чтение  произведении; разучивание  стихотворений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профессиях, составление  рассказов; отгадывание загадок; использование дидактических игр: «Кому что нужно для работы», «Угадай по описанию», «Что с начало, что потом», «хорошо-плохо», «Чего не стало», «Дорисуй на что похоже», «Для чего это нужно», и т.д.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Изготовление  различных атрибутов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557CF06-2633-41E1-86F4-B89193A578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4214818"/>
            <a:ext cx="3214710" cy="2074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http://graphics.in.ua/cat/PSD.Kindergarten.Poster.Template.02.3508x2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4897" y="0"/>
            <a:ext cx="9298898" cy="6858000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775A1B4-4665-4A13-A2F2-9227BD360CD5}"/>
              </a:ext>
            </a:extLst>
          </p:cNvPr>
          <p:cNvSpPr/>
          <p:nvPr/>
        </p:nvSpPr>
        <p:spPr>
          <a:xfrm>
            <a:off x="539552" y="764704"/>
            <a:ext cx="7920880" cy="408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расширять словарный запас, совершенствовать навыки речевого общения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совершенствовать диалогическую форму речи.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знания детей о профессиях;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приучать детей распределять роли и действовать согласно принятой на себя роли, развивать сюжет;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элементарные представления  о разнообразии трудовой     деятельности взрослых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выполнять соответствующие игровые действия, находить в окружающей обстановке предметы, необходимые для игры, подводить детей к самостоятельному созданию игровых замыслов;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обогащать социально - игровой опыт детей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(учить правильному взаимоотношению в игре)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graphics.in.ua/cat/PSD.Kindergarten.Poster.Template.02.3508x24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54897" y="0"/>
            <a:ext cx="92988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500990" cy="5715040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87D6257-9DCF-4117-A94F-43319728B1A6}"/>
              </a:ext>
            </a:extLst>
          </p:cNvPr>
          <p:cNvSpPr/>
          <p:nvPr/>
        </p:nvSpPr>
        <p:spPr>
          <a:xfrm>
            <a:off x="571472" y="692696"/>
            <a:ext cx="7990588" cy="537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ru-RU" sz="24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Ожидаемый результат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детей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в ходе реализации данного проекта формируется и развивается ролевое поведение: развертывание детьми в самостоятельной игровой деятельности специфических ролевых действий и ролевой речи, парное ролевое взаимодействие со сверстником, взрослым, включающее называние своей роли, ролевое обращение, короткий диалог.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родителей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в ходе реализации данного проекта появляется стремление поддержать интерес детей к сюжетно-ролевым играм, родители используют активные игровые формы взаимодействия с детьми, овладевают приемами педагогического взаимодействия, способствующими развитию партнерских отношений между детьми и взрослыми.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воспитателей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ходе реализации данного проекта повышается профессиональная компетенция, совершенствуется умение использовать комплексный метод педагогической поддержки сюжетно-ролевых игр, способствующий развитию самодеятельных игр детей.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graphics.in.ua/cat/PSD.Kindergarten.Poster.Template.02.3508x2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1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2A160F1-AE24-4AE9-B4A1-4ABE74F2FF56}"/>
              </a:ext>
            </a:extLst>
          </p:cNvPr>
          <p:cNvSpPr/>
          <p:nvPr/>
        </p:nvSpPr>
        <p:spPr>
          <a:xfrm>
            <a:off x="1043608" y="620688"/>
            <a:ext cx="7272808" cy="590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разработки и проведения проекта.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1.Предварительная работа.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1.Постановка целей игры.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2.Создание перспективного плана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3.Сбор материала.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4.Работа с родителями.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5.Предварительная работа детьми: занятия, игры, беседы.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2.Организационный этап.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ООД по теме.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Самостоятельная творческая работа детей.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Изготовление атрибутов для игры.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 работы – сюжетно – ролевая игра «Магазин».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3.Заключительный этап.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Представление итогов реализуемого проекта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Презентация проекта.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Предметно-игровая среда: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кассовый аппарат, весы, набор муляжей «Овощи – фрукты», карточки, деньги, ценники, витрины, спец. одежда, сумки.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http://graphics.in.ua/cat/PSD.Kindergarten.Poster.Template.02.3508x2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4897" y="0"/>
            <a:ext cx="9298898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99592" y="333427"/>
            <a:ext cx="532859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Игра «Магазин»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научить детей классифицировать предметы по общим признакам, воспитывать чувство взаимопомощи, расширить словарный запас детей: ввести понятия «игрушки», «мебель», «продукты питания», «посуда».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Оборудование: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 игрушки, изображающие товары, которые можно купить в магазине, расположенные на витрине, деньги.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85CFAD7-933B-4EF1-B325-7716264680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7030" y="749780"/>
            <a:ext cx="3304663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677F873-0A96-4C7E-9EA3-0D4F6E657C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46" y="3254538"/>
            <a:ext cx="3322130" cy="2166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999B242-94C6-4BE5-A751-BF1A358178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2879" y="3668805"/>
            <a:ext cx="3304664" cy="28186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7388D3-5745-415D-922F-46B95BFE9E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3177" y="3758931"/>
            <a:ext cx="3312368" cy="2885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85966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http://graphics.in.ua/cat/PSD.Kindergarten.Poster.Template.02.3508x24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4897" y="0"/>
            <a:ext cx="9298898" cy="6858000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039F82B-8BBA-4E4A-888A-3EA02CDF53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8233" y="574785"/>
            <a:ext cx="3456384" cy="2735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5DD34F4-F6BC-48F8-9166-3EB0C575FF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785794"/>
            <a:ext cx="3327029" cy="2074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6B9C194E-D12C-4B0B-96BB-9759114B4E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24" y="3188265"/>
            <a:ext cx="3888432" cy="2916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082D228-280D-49A5-90D2-4CE62C454C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84" y="3874442"/>
            <a:ext cx="3611893" cy="270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271</Words>
  <Application>Microsoft Office PowerPoint</Application>
  <PresentationFormat>Экран (4:3)</PresentationFormat>
  <Paragraphs>57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 Сюжетно – ролевой игры   «Магазин»  в средней группе.                                        Подготовили воспитатели:                                            Шушунова С.В.                                                                                                     Скобелкина Н.С. </vt:lpstr>
      <vt:lpstr> Сюжетно-ролевая игра -</vt:lpstr>
      <vt:lpstr>     Актуальность Игра – ведущий вид деятельности в дошкольном возрасте.В. Штерн говорил, что «игра показывает, к какой цели стремиться человек, к чему он готовится, чего ожидает. В игре угадываются направления его будущей жизни».  Цель:    обогащение  социально - игрового опыта между детьми; развитие игровых умений по сюжету  « Магазин». Тип проекта: коллективный, познавательно-игровой. Продолжительность проекта: краткосрочный (3 месяца, декабрь-февраль) Участники проекта: дети средней группы, педагоги, родители.             </vt:lpstr>
      <vt:lpstr>Профессия «продавец»  В магазине возле касс продавец встречает нас. То пакетами шуршит, то бумагой шелестит</vt:lpstr>
      <vt:lpstr>Слайд 5</vt:lpstr>
      <vt:lpstr>            </vt:lpstr>
      <vt:lpstr>  </vt:lpstr>
      <vt:lpstr>Слайд 8</vt:lpstr>
      <vt:lpstr>Слайд 9</vt:lpstr>
      <vt:lpstr>Слайд 10</vt:lpstr>
      <vt:lpstr>Слайд 11</vt:lpstr>
      <vt:lpstr>Слайд 12</vt:lpstr>
      <vt:lpstr>Слайд 13</vt:lpstr>
      <vt:lpstr>Игра имеет важное значение в жизни ребёнка, имеет то же значение, какое у взрослого имеет деятельность – работа, служба.  Каков ребёнок в игре, таким во многом он будет и в работе…  А.С.Макаренко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 ролевая игра  «Профессии»</dc:title>
  <dc:creator>admin</dc:creator>
  <cp:lastModifiedBy>skobelkina.n@outlook.com</cp:lastModifiedBy>
  <cp:revision>79</cp:revision>
  <dcterms:created xsi:type="dcterms:W3CDTF">2014-11-14T20:40:50Z</dcterms:created>
  <dcterms:modified xsi:type="dcterms:W3CDTF">2018-06-04T14:21:36Z</dcterms:modified>
</cp:coreProperties>
</file>