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5" r:id="rId3"/>
    <p:sldId id="266" r:id="rId4"/>
    <p:sldId id="267" r:id="rId5"/>
    <p:sldId id="269" r:id="rId6"/>
    <p:sldId id="275" r:id="rId7"/>
    <p:sldId id="274" r:id="rId8"/>
    <p:sldId id="278" r:id="rId9"/>
    <p:sldId id="280" r:id="rId10"/>
    <p:sldId id="289" r:id="rId11"/>
    <p:sldId id="290" r:id="rId12"/>
    <p:sldId id="272" r:id="rId13"/>
    <p:sldId id="282" r:id="rId14"/>
    <p:sldId id="292" r:id="rId15"/>
    <p:sldId id="293" r:id="rId16"/>
    <p:sldId id="296" r:id="rId17"/>
    <p:sldId id="297" r:id="rId18"/>
    <p:sldId id="291" r:id="rId19"/>
    <p:sldId id="286" r:id="rId20"/>
    <p:sldId id="295" r:id="rId21"/>
    <p:sldId id="29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2" autoAdjust="0"/>
  </p:normalViewPr>
  <p:slideViewPr>
    <p:cSldViewPr>
      <p:cViewPr>
        <p:scale>
          <a:sx n="68" d="100"/>
          <a:sy n="68" d="100"/>
        </p:scale>
        <p:origin x="-2874" y="-8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2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8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88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0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6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40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2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1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4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7F76-5301-4EA8-8309-90B1E5E37DF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14ADC-F555-4293-9BAA-9FDA689132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6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31.emf"/><Relationship Id="rId3" Type="http://schemas.openxmlformats.org/officeDocument/2006/relationships/image" Target="../media/image1.jpeg"/><Relationship Id="rId21" Type="http://schemas.openxmlformats.org/officeDocument/2006/relationships/image" Target="../media/image32.e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9.emf"/><Relationship Id="rId17" Type="http://schemas.openxmlformats.org/officeDocument/2006/relationships/package" Target="../embeddings/_________Microsoft_Word3.docx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20" Type="http://schemas.openxmlformats.org/officeDocument/2006/relationships/package" Target="../embeddings/_________Microsoft_Word4.docx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11" Type="http://schemas.openxmlformats.org/officeDocument/2006/relationships/package" Target="../embeddings/_________Microsoft_Word1.docx"/><Relationship Id="rId24" Type="http://schemas.openxmlformats.org/officeDocument/2006/relationships/image" Target="../media/image33.emf"/><Relationship Id="rId5" Type="http://schemas.openxmlformats.org/officeDocument/2006/relationships/image" Target="../media/image35.jpeg"/><Relationship Id="rId15" Type="http://schemas.openxmlformats.org/officeDocument/2006/relationships/image" Target="../media/image30.emf"/><Relationship Id="rId23" Type="http://schemas.openxmlformats.org/officeDocument/2006/relationships/package" Target="../embeddings/_________Microsoft_Word5.docx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5.bin"/><Relationship Id="rId4" Type="http://schemas.openxmlformats.org/officeDocument/2006/relationships/image" Target="../media/image34.jpeg"/><Relationship Id="rId9" Type="http://schemas.openxmlformats.org/officeDocument/2006/relationships/image" Target="../media/image37.jpeg"/><Relationship Id="rId14" Type="http://schemas.openxmlformats.org/officeDocument/2006/relationships/package" Target="../embeddings/_________Microsoft_Word2.docx"/><Relationship Id="rId22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728" y="3643314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2428868"/>
            <a:ext cx="7510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ПОРТФОЛИО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ВОСПИТАТЕЛЯ МБДОУ № 17 «НЕЗНАЙКА»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ШУШУНОВОЙ СВЕТЛАНЫ ВИКТОРОВНЫ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714348" y="285728"/>
            <a:ext cx="778674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lang="en-US" sz="1300" b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МУНИЦИПАЛЬНОЕ БЮДЖЕТНОЕ ДОШКОЛЬНОЕ </a:t>
            </a:r>
            <a:r>
              <a:rPr lang="en-US" sz="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ОБРАЗОВАТЕЛЬНОЕ УЧРЕЖДЕНИЕ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«ДЕТСКИЙ САД №17 «НЕЗНАЙКА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6116" y="5715016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Ханты-Мансийск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500042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Мои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Times New Roman" pitchFamily="18" charset="0"/>
              </a:rPr>
              <a:t>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достижения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Times New Roman" pitchFamily="18" charset="0"/>
            </a:endParaRPr>
          </a:p>
        </p:txBody>
      </p:sp>
      <p:pic>
        <p:nvPicPr>
          <p:cNvPr id="22530" name="Picture 2" descr="https://detsad17neznaika.ru/wp-content/uploads/2021/01/IMG_6432-225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00108"/>
            <a:ext cx="1785950" cy="2381266"/>
          </a:xfrm>
          <a:prstGeom prst="rect">
            <a:avLst/>
          </a:prstGeom>
          <a:noFill/>
        </p:spPr>
      </p:pic>
      <p:pic>
        <p:nvPicPr>
          <p:cNvPr id="22532" name="Picture 4" descr="https://detsad17neznaika.ru/wp-content/uploads/2019/03/gramota-MBDOU-2016-225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142984"/>
            <a:ext cx="1768076" cy="2357434"/>
          </a:xfrm>
          <a:prstGeom prst="rect">
            <a:avLst/>
          </a:prstGeom>
          <a:noFill/>
        </p:spPr>
      </p:pic>
      <p:pic>
        <p:nvPicPr>
          <p:cNvPr id="22534" name="Picture 6" descr="https://detsad17neznaika.ru/wp-content/uploads/2021/01/IMG_6429-225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571876"/>
            <a:ext cx="1875233" cy="2500310"/>
          </a:xfrm>
          <a:prstGeom prst="rect">
            <a:avLst/>
          </a:prstGeom>
          <a:noFill/>
        </p:spPr>
      </p:pic>
      <p:pic>
        <p:nvPicPr>
          <p:cNvPr id="8194" name="Picture 2" descr="https://detsad17neznaika.ru/wp-content/uploads/2019/07/Blagodarstvennoe-pismo-za-organizaciyu-Semya-yeto-my-300x2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1214422"/>
            <a:ext cx="2857500" cy="2019301"/>
          </a:xfrm>
          <a:prstGeom prst="rect">
            <a:avLst/>
          </a:prstGeom>
          <a:noFill/>
        </p:spPr>
      </p:pic>
      <p:pic>
        <p:nvPicPr>
          <p:cNvPr id="10" name="Picture 8" descr="https://detsad17neznaika.ru/wp-content/uploads/2021/01/IMG_6430-225x300.jpg"/>
          <p:cNvPicPr>
            <a:picLocks noChangeAspect="1" noChangeArrowheads="1"/>
          </p:cNvPicPr>
          <p:nvPr/>
        </p:nvPicPr>
        <p:blipFill>
          <a:blip r:embed="rId7"/>
          <a:srcRect l="6667" t="2500" r="3333"/>
          <a:stretch>
            <a:fillRect/>
          </a:stretch>
        </p:blipFill>
        <p:spPr bwMode="auto">
          <a:xfrm>
            <a:off x="4429124" y="1071546"/>
            <a:ext cx="1928826" cy="2786062"/>
          </a:xfrm>
          <a:prstGeom prst="rect">
            <a:avLst/>
          </a:prstGeom>
          <a:noFill/>
        </p:spPr>
      </p:pic>
      <p:pic>
        <p:nvPicPr>
          <p:cNvPr id="11" name="Picture 7" descr="https://detsad17neznaika.ru/wp-content/uploads/2019/07/Blagodarstvennoe-pismo-225x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3286124"/>
            <a:ext cx="2035983" cy="2714644"/>
          </a:xfrm>
          <a:prstGeom prst="rect">
            <a:avLst/>
          </a:prstGeom>
          <a:noFill/>
        </p:spPr>
      </p:pic>
      <p:pic>
        <p:nvPicPr>
          <p:cNvPr id="12" name="Picture 6" descr="https://detsad17neznaika.ru/wp-content/uploads/2020/05/Diplom-ot-3.05.2020-SH.S.V.-pdf.io_-212x3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3500438"/>
            <a:ext cx="1817368" cy="2571748"/>
          </a:xfrm>
          <a:prstGeom prst="rect">
            <a:avLst/>
          </a:prstGeom>
          <a:noFill/>
        </p:spPr>
      </p:pic>
      <p:pic>
        <p:nvPicPr>
          <p:cNvPr id="13" name="Рисунок 12" descr="C:\Users\Наталья\Desktop\Дипломы\IMG_6796.JPG"/>
          <p:cNvPicPr/>
          <p:nvPr/>
        </p:nvPicPr>
        <p:blipFill>
          <a:blip r:embed="rId10" cstate="print"/>
          <a:srcRect l="1996" t="5242" r="5548" b="4985"/>
          <a:stretch>
            <a:fillRect/>
          </a:stretch>
        </p:blipFill>
        <p:spPr bwMode="auto">
          <a:xfrm rot="5400000">
            <a:off x="4353369" y="4076259"/>
            <a:ext cx="2683239" cy="196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pic>
        <p:nvPicPr>
          <p:cNvPr id="1026" name="Рисунок 1" descr="C:\Users\Наталья\Desktop\Дипломы\IMG_6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429000"/>
            <a:ext cx="1896894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3" descr="C:\Users\Наталья\Desktop\Дипломы\IMG_6455.jpg"/>
          <p:cNvPicPr>
            <a:picLocks noChangeAspect="1" noChangeArrowheads="1"/>
          </p:cNvPicPr>
          <p:nvPr/>
        </p:nvPicPr>
        <p:blipFill>
          <a:blip r:embed="rId4" cstate="print"/>
          <a:srcRect t="2744"/>
          <a:stretch>
            <a:fillRect/>
          </a:stretch>
        </p:blipFill>
        <p:spPr bwMode="auto">
          <a:xfrm>
            <a:off x="2357422" y="571480"/>
            <a:ext cx="2000264" cy="28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Рисунок 2" descr="C:\Users\Наталья\Desktop\Дипломы\IMG_6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571480"/>
            <a:ext cx="1857388" cy="26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detsad17neznaika.ru/wp-content/uploads/2019/03/regionalnyy-konkurs-nravstvenno-patrioticheskoe-vospitanie-212x3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571480"/>
            <a:ext cx="1867851" cy="2643186"/>
          </a:xfrm>
          <a:prstGeom prst="rect">
            <a:avLst/>
          </a:prstGeom>
          <a:noFill/>
        </p:spPr>
      </p:pic>
      <p:pic>
        <p:nvPicPr>
          <p:cNvPr id="9" name="Picture 8" descr="https://detsad17neznaika.ru/wp-content/uploads/2019/03/za-teatralizovannuyu-deyatelnost-Zayushkina-izbushka-212x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642918"/>
            <a:ext cx="2019300" cy="2857500"/>
          </a:xfrm>
          <a:prstGeom prst="rect">
            <a:avLst/>
          </a:prstGeom>
          <a:noFill/>
        </p:spPr>
      </p:pic>
      <p:pic>
        <p:nvPicPr>
          <p:cNvPr id="10" name="Picture 4" descr="https://detsad17neznaika.ru/wp-content/uploads/2019/07/Vserossicskiy-konkurs-za-patrioticheskoe-vospitanie-213x3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3286124"/>
            <a:ext cx="2028825" cy="2857500"/>
          </a:xfrm>
          <a:prstGeom prst="rect">
            <a:avLst/>
          </a:prstGeom>
          <a:noFill/>
        </p:spPr>
      </p:pic>
      <p:pic>
        <p:nvPicPr>
          <p:cNvPr id="11" name="Picture 2" descr="https://detsad17neznaika.ru/wp-content/uploads/2021/01/IMG_6428-225x300.jpg"/>
          <p:cNvPicPr>
            <a:picLocks noChangeAspect="1" noChangeArrowheads="1"/>
          </p:cNvPicPr>
          <p:nvPr/>
        </p:nvPicPr>
        <p:blipFill>
          <a:blip r:embed="rId9"/>
          <a:srcRect l="6667" t="2500" r="6666" b="2499"/>
          <a:stretch>
            <a:fillRect/>
          </a:stretch>
        </p:blipFill>
        <p:spPr bwMode="auto">
          <a:xfrm>
            <a:off x="4357686" y="3214686"/>
            <a:ext cx="1928826" cy="2819053"/>
          </a:xfrm>
          <a:prstGeom prst="rect">
            <a:avLst/>
          </a:prstGeom>
          <a:noFill/>
        </p:spPr>
      </p:pic>
      <p:pic>
        <p:nvPicPr>
          <p:cNvPr id="13" name="Picture 10" descr="https://detsad17neznaika.ru/wp-content/uploads/2021/01/IMG_6433-225x300.jpg"/>
          <p:cNvPicPr>
            <a:picLocks noChangeAspect="1" noChangeArrowheads="1"/>
          </p:cNvPicPr>
          <p:nvPr/>
        </p:nvPicPr>
        <p:blipFill>
          <a:blip r:embed="rId10"/>
          <a:srcRect l="6667" t="5000" r="6666" b="4999"/>
          <a:stretch>
            <a:fillRect/>
          </a:stretch>
        </p:blipFill>
        <p:spPr bwMode="auto">
          <a:xfrm>
            <a:off x="7072330" y="2000240"/>
            <a:ext cx="1857388" cy="2571768"/>
          </a:xfrm>
          <a:prstGeom prst="rect">
            <a:avLst/>
          </a:prstGeom>
          <a:noFill/>
        </p:spPr>
      </p:pic>
      <p:pic>
        <p:nvPicPr>
          <p:cNvPr id="14" name="Рисунок 13" descr="C:\Users\Наталья\Desktop\Дипломы\Новая папка\С.В. за Ксюшу_page-000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3500438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571480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Times New Roman" pitchFamily="18" charset="0"/>
              </a:rPr>
              <a:t>Достижения детей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Times New Roman" pitchFamily="18" charset="0"/>
            </a:endParaRPr>
          </a:p>
        </p:txBody>
      </p:sp>
      <p:pic>
        <p:nvPicPr>
          <p:cNvPr id="5" name="Рисунок 4" descr="C:\Users\Наталья\Desktop\Дипломы\IMG_6456.JPG"/>
          <p:cNvPicPr>
            <a:picLocks noChangeAspect="1" noChangeArrowheads="1"/>
          </p:cNvPicPr>
          <p:nvPr/>
        </p:nvPicPr>
        <p:blipFill>
          <a:blip r:embed="rId4" cstate="print"/>
          <a:srcRect l="2039" t="5548" r="3470" b="5888"/>
          <a:stretch>
            <a:fillRect/>
          </a:stretch>
        </p:blipFill>
        <p:spPr bwMode="auto">
          <a:xfrm rot="5400000">
            <a:off x="1928324" y="1572082"/>
            <a:ext cx="2425690" cy="171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IMG_64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071546"/>
            <a:ext cx="1791774" cy="259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Маша 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285860"/>
            <a:ext cx="181041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572132" y="1214422"/>
          <a:ext cx="1785950" cy="2521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Acrobat Document" r:id="rId7" imgW="5667186" imgH="8019948" progId="AcroExch.Document.DC">
                  <p:embed/>
                </p:oleObj>
              </mc:Choice>
              <mc:Fallback>
                <p:oleObj name="Acrobat Document" r:id="rId7" imgW="5667186" imgH="8019948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1214422"/>
                        <a:ext cx="1785950" cy="25213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 descr="C:\Users\Наталья\Desktop\Дипломы\IMG_6772.JPG"/>
          <p:cNvPicPr/>
          <p:nvPr/>
        </p:nvPicPr>
        <p:blipFill>
          <a:blip r:embed="rId9" cstate="print"/>
          <a:srcRect l="1775" t="10804" r="4009" b="3834"/>
          <a:stretch>
            <a:fillRect/>
          </a:stretch>
        </p:blipFill>
        <p:spPr bwMode="auto">
          <a:xfrm rot="5400000">
            <a:off x="247001" y="1538893"/>
            <a:ext cx="2477006" cy="168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714348" y="3786189"/>
          <a:ext cx="1714512" cy="241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Документ" r:id="rId11" imgW="7557756" imgH="10708692" progId="Word.Document.12">
                  <p:embed/>
                </p:oleObj>
              </mc:Choice>
              <mc:Fallback>
                <p:oleObj name="Документ" r:id="rId11" imgW="7557756" imgH="10708692" progId="Word.Document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3786189"/>
                        <a:ext cx="1714512" cy="2415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7215206" y="3857628"/>
          <a:ext cx="1563232" cy="221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Документ" r:id="rId14" imgW="7557756" imgH="10708692" progId="Word.Document.12">
                  <p:embed/>
                </p:oleObj>
              </mc:Choice>
              <mc:Fallback>
                <p:oleObj name="Документ" r:id="rId14" imgW="7557756" imgH="10708692" progId="Word.Documen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206" y="3857628"/>
                        <a:ext cx="1563232" cy="2214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5572132" y="3786190"/>
          <a:ext cx="1643074" cy="232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Документ" r:id="rId17" imgW="7557756" imgH="10708692" progId="Word.Document.12">
                  <p:embed/>
                </p:oleObj>
              </mc:Choice>
              <mc:Fallback>
                <p:oleObj name="Документ" r:id="rId17" imgW="7557756" imgH="10708692" progId="Word.Document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3786190"/>
                        <a:ext cx="1643074" cy="232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81" name="Object 13"/>
          <p:cNvGraphicFramePr>
            <a:graphicFrameLocks noChangeAspect="1"/>
          </p:cNvGraphicFramePr>
          <p:nvPr/>
        </p:nvGraphicFramePr>
        <p:xfrm>
          <a:off x="4000496" y="3786190"/>
          <a:ext cx="1623071" cy="2286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Документ" r:id="rId20" imgW="7557756" imgH="10708692" progId="Word.Document.12">
                  <p:embed/>
                </p:oleObj>
              </mc:Choice>
              <mc:Fallback>
                <p:oleObj name="Документ" r:id="rId20" imgW="7557756" imgH="10708692" progId="Word.Document.12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3786190"/>
                        <a:ext cx="1623071" cy="2286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83" name="Object 15"/>
          <p:cNvGraphicFramePr>
            <a:graphicFrameLocks noChangeAspect="1"/>
          </p:cNvGraphicFramePr>
          <p:nvPr/>
        </p:nvGraphicFramePr>
        <p:xfrm>
          <a:off x="2357422" y="3786190"/>
          <a:ext cx="1643074" cy="2321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Документ" r:id="rId23" imgW="7557756" imgH="10708692" progId="Word.Document.12">
                  <p:embed/>
                </p:oleObj>
              </mc:Choice>
              <mc:Fallback>
                <p:oleObj name="Документ" r:id="rId23" imgW="7557756" imgH="10708692" progId="Word.Document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3786190"/>
                        <a:ext cx="1643074" cy="2321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00100" y="1000108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Беседа с детьми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«Кто такие кадеты»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F:\ФОТО С АЙФ. НЕОБХ. О\беседа Кто такой кадет\IMG_53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857364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ФОТО С АЙФ. НЕОБХ. О\беседа с кадетами Музыка и танец\IMG_54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0438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0" y="221455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Беседа с детьми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«Значение музыки и танца в повседневной жизни кадета»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642918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Рыцарский турнир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\\SERVER\localresource\БАЛАНДИНА Н.А\ИНФОРМАЦИЯ на САЙТ\гр.13\Богатырский турнир +\IMG_633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214422"/>
            <a:ext cx="4286280" cy="297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\\SERVER\localresource\БАЛАНДИНА Н.А\ИНФОРМАЦИЯ на САЙТ\гр.13\Богатырский турнир +\IMG_6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332897" cy="249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\\SERVER\localresource\БАЛАНДИНА Н.А\ИНФОРМАЦИЯ на САЙТ\гр.13\Богатырский турнир +\IMG_63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857628"/>
            <a:ext cx="32068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785794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Посещение мини музея «Горница»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 descr="C:\Users\Наталья\Desktop\Новая папка (2)\IMG_64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07323" y="1750207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аталья\Desktop\Новая папка (2)\IMG_64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64843" y="1678772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ья\Desktop\Новая папка (2)\IMG_64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71942"/>
            <a:ext cx="2428892" cy="17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ья\Desktop\Новая папка (2)\IMG_646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071942"/>
            <a:ext cx="2428892" cy="17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талья\Desktop\Новая папка (2)\IMG_647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071942"/>
            <a:ext cx="2428892" cy="178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071934" y="928670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Театрализованное представление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сказка «Как заяц в армию ходил»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662" y="785794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Инсценировка песни «Смуглянка»</a:t>
            </a:r>
          </a:p>
        </p:txBody>
      </p:sp>
      <p:pic>
        <p:nvPicPr>
          <p:cNvPr id="12" name="Рисунок 11" descr="F:\ФОТО С АЙФ. НЕОБХ. О\Инсценировка песни Смуглянка\IMG_68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857628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ФОТО С АЙФ. НЕОБХ. О\Инсценировка песни Смуглянка\IMG_6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ФОТО С АЙФ. НЕОБХ. О\Сказка Как заяц в армию ходил\IMG_68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714488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ФОТО С АЙФ. НЕОБХ. О\Сказка Как заяц в армию ходил\IMG_68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714488"/>
            <a:ext cx="2571768" cy="220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ФОТО С АЙФ. НЕОБХ. О\Сказка Как заяц в армию ходил\IMG_69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000504"/>
            <a:ext cx="2848269" cy="197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063"/>
            <a:ext cx="9144000" cy="68820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14546" y="571480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90-летию </a:t>
            </a:r>
            <a:r>
              <a:rPr lang="ru-RU" sz="32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Югры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071546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Викторина</a:t>
            </a:r>
          </a:p>
        </p:txBody>
      </p:sp>
      <p:pic>
        <p:nvPicPr>
          <p:cNvPr id="31746" name="Рисунок 5" descr="F:\13 ПОДГОТ. ГРУППА 2020-2021\фото и материалы 2020-2021\Что где когда о нашем крае Югре\IMG_5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36300"/>
            <a:ext cx="3000396" cy="225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4" descr="F:\13 ПОДГОТ. ГРУППА 2020-2021\фото и материалы 2020-2021\Что где когда о нашем крае Югре\IMG_5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857628"/>
            <a:ext cx="295539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2" descr="F:\13 ПОДГОТ. ГРУППА 2020-2021\фото и материалы 2020-2021\мероприятия к Дню округа- Югры\IMG_56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330529" y="1741513"/>
            <a:ext cx="248294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1" descr="F:\13 ПОДГОТ. ГРУППА 2020-2021\фото и материалы 2020-2021\мероприятия к Дню округа- Югры\IMG_56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688534" y="4169590"/>
            <a:ext cx="248131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43570" y="1000108"/>
            <a:ext cx="3143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Городской конкурс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«Кукла в национальном наряде»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3" descr="F:\13 ПОДГОТ. ГРУППА 2020-2021\фото и материалы 2020-2021\мероприятия к Дню округа- Югры\танец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929066"/>
            <a:ext cx="2000264" cy="267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786446" y="3286124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Участие в танце «Югорские мотивы»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 90 лет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Югре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00364" y="1071546"/>
            <a:ext cx="292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Дерево «Желаний»</a:t>
            </a:r>
          </a:p>
        </p:txBody>
      </p:sp>
      <p:pic>
        <p:nvPicPr>
          <p:cNvPr id="17" name="Рисунок 16" descr="C:\Users\Наталья\Desktop\Шушунова С.В\№13 куколы в национальных нарядах\Мелен Андрей (2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286380" y="2000240"/>
            <a:ext cx="150019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Наталья\Desktop\Шушунова С.В\№13 куколы в национальных нарядах\Хоптий Андрей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429388" y="2214554"/>
            <a:ext cx="142876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Наталья\Desktop\Шушунова С.В\№13 куколы в национальных нарядах\Мелен Андрей (1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7500957" y="2071680"/>
            <a:ext cx="150019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9272" y="458324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Волонтерское 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движение кадетов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1428736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Новогодняя открытка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пожилому человеку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2132" y="1571612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Открытка ветеранам боевых действий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Наталья\Downloads\IMG_58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214554"/>
            <a:ext cx="350046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 descr="C:\Users\Наталья\Desktop\Дипломы\IMG_6455.jpg"/>
          <p:cNvPicPr>
            <a:picLocks noChangeAspect="1" noChangeArrowheads="1"/>
          </p:cNvPicPr>
          <p:nvPr/>
        </p:nvPicPr>
        <p:blipFill>
          <a:blip r:embed="rId4" cstate="print"/>
          <a:srcRect t="2744"/>
          <a:stretch>
            <a:fillRect/>
          </a:stretch>
        </p:blipFill>
        <p:spPr bwMode="auto">
          <a:xfrm>
            <a:off x="2928926" y="4429132"/>
            <a:ext cx="1689422" cy="2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428596" y="5357826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 конкурсе открыт</a:t>
            </a:r>
          </a:p>
        </p:txBody>
      </p:sp>
      <p:pic>
        <p:nvPicPr>
          <p:cNvPr id="9" name="Рисунок 8" descr="F:\ФОТО С АЙФ. НЕОБХ. О\конкурс Открытка для ветеранов боевых действий\IMG_69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285992"/>
            <a:ext cx="33738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аталья\Desktop\Дипломы\Новая папка\Кирилл_page-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429132"/>
            <a:ext cx="1428760" cy="193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3" name="Рисунок 12" descr="C:\Users\Наталья\Desktop\Дипломы\Новая папка\Ксюша_page-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429132"/>
            <a:ext cx="1428760" cy="19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4" name="Рисунок 13" descr="C:\Users\Наталья\Desktop\Дипломы\Новая папка\Миша_page-00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4429132"/>
            <a:ext cx="1367466" cy="200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24063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9272" y="458324"/>
            <a:ext cx="397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акциях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9256" y="1428736"/>
            <a:ext cx="2867044" cy="1357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Профилактическая акция «Зима прекрасна, когда безопасна!»</a:t>
            </a:r>
          </a:p>
        </p:txBody>
      </p:sp>
      <p:pic>
        <p:nvPicPr>
          <p:cNvPr id="6" name="Рисунок 5" descr="F:\ФОТО С АЙФ. НЕОБХ. О\Добрые дела\IMG_5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857628"/>
            <a:ext cx="32147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4348" y="1285860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Добрые крышечки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4612" y="428605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акциях</a:t>
            </a:r>
          </a:p>
        </p:txBody>
      </p:sp>
      <p:pic>
        <p:nvPicPr>
          <p:cNvPr id="11" name="Рисунок 10" descr="C:\Users\Наталья\Desktop\Шушунова С.В\Новый учебный год 2020-2021г.г\Сайт МБДОУ\26-30.10.2020\фото участвуем в проекте добрых дел\IMG_50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8596" y="1785926"/>
            <a:ext cx="1733220" cy="221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Наталья\Desktop\Шушунова С.В\Новый учебный год 2020-2021г.г\Сайт МБДОУ\20-23.10.2020\фото участвуем в проекте добрых дел\IMG_5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893206" y="2107398"/>
            <a:ext cx="250033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Наталья\Desktop\Шушунова С.В\Новый учебный год 2020-2021г.г\Сайт МБДОУ\26-30.10.2020\фото участвуем в проекте добрых дел\IMG_51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1785926"/>
            <a:ext cx="1571636" cy="21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F:\ФОТО С АЙФ. НЕОБХ. О\Новая папка\IMG_649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2714620"/>
            <a:ext cx="3355581" cy="29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pic>
        <p:nvPicPr>
          <p:cNvPr id="19459" name="Рисунок 1" descr="C:\Users\Наталья\Desktop\на сайт документы\от Шушуновой 20.01.21\фото Шушунова.JPG"/>
          <p:cNvPicPr>
            <a:picLocks noChangeAspect="1" noChangeArrowheads="1"/>
          </p:cNvPicPr>
          <p:nvPr/>
        </p:nvPicPr>
        <p:blipFill>
          <a:blip r:embed="rId3" cstate="print"/>
          <a:srcRect l="23660" t="13786" r="14275" b="17482"/>
          <a:stretch>
            <a:fillRect/>
          </a:stretch>
        </p:blipFill>
        <p:spPr bwMode="auto">
          <a:xfrm rot="-5400000">
            <a:off x="399651" y="1886309"/>
            <a:ext cx="4643470" cy="344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071934" y="928670"/>
            <a:ext cx="47149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ШУШУНОВА 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СВЕТЛАНА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ВИКТОРОВНА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первой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квалификационной категории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кадетской группы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№ 13 «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Любознайки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28794" y="458324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с коллегами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b="18284"/>
          <a:stretch/>
        </p:blipFill>
        <p:spPr bwMode="auto">
          <a:xfrm>
            <a:off x="467544" y="1381867"/>
            <a:ext cx="3342146" cy="19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938" y="1455145"/>
            <a:ext cx="2943622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54017"/>
            <a:ext cx="3468167" cy="2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F:\МАРТ\на конкурс\конкурс изб\IMG_39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90" y="1226469"/>
            <a:ext cx="1953248" cy="26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ФОТО С АЙФ. НЕОБХ. О\IMG_69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/>
          <a:stretch/>
        </p:blipFill>
        <p:spPr bwMode="auto">
          <a:xfrm>
            <a:off x="5642229" y="4221088"/>
            <a:ext cx="3202736" cy="21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6234" y="337486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Выборы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79470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Участие в мастер-классе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 дзюдо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2641" y="305169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Выступление на педсовете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5703591"/>
            <a:ext cx="297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Участие в мастер-классе по хантыйским играм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532" y="4054017"/>
            <a:ext cx="352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Интеллектуальная игра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«Что? Где? Когда?»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844" y="581286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</a:t>
            </a:r>
            <a:r>
              <a:rPr lang="ru-RU" b="1" dirty="0" smtClean="0">
                <a:solidFill>
                  <a:schemeClr val="bg1"/>
                </a:solidFill>
              </a:rPr>
              <a:t>ля педагогов по патриотическому направлению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8"/>
          <a:stretch/>
        </p:blipFill>
        <p:spPr bwMode="auto">
          <a:xfrm>
            <a:off x="4152252" y="3868563"/>
            <a:ext cx="1432965" cy="259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81866" y="3897922"/>
            <a:ext cx="186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Корпоратив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8 марта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4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65696" y="2532856"/>
            <a:ext cx="7412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32" name="Picture 8" descr="C:\Users\neroi\Downloads\Depositphotos_12820571_l-201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44909"/>
            <a:ext cx="2655498" cy="2531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57422" y="4286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500306"/>
            <a:ext cx="75724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принцип моей работы – это быть всегда "чуть-чуть" ребенком, уметь чувствовать, как дети, радоваться и смеяться вместе с ними; быть незаметным, когда малыш занят делом, и незаменимым, когда ему нужна помощь, принимать его таким, какой он есть. Детей нужно не только учить, но и самому учиться у них. Отношусь к своей профессии очень ответственно, ведь в моих руках маленькие детские сердца и хочется оставить детям только радостные, светлые воспоминания о детском саде. Открыть ребенка для самого себя и помочь ему жить и действовать в стремительно меняющемся мире – в этом я вижу миссию педагога в современном обществе.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714356"/>
            <a:ext cx="5000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«Выберите себе работу по душе, </a:t>
            </a:r>
          </a:p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вам не придется работать ни одного дня</a:t>
            </a:r>
          </a:p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своей жизни»</a:t>
            </a:r>
          </a:p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древний философ</a:t>
            </a:r>
          </a:p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Конфуций</a:t>
            </a:r>
          </a:p>
          <a:p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857232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ИНФОРМАЦИОННАЯ КАРТА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000496" y="1643050"/>
            <a:ext cx="50006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высшее.</a:t>
            </a:r>
          </a:p>
          <a:p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Нижневартовский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государственный гуманитарный университет ,факультет педагогики и психологии дошкольной, 2001 г.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по программе: «Педагогическое образование: Педагог-Дефектолог», 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Москва 2020г. 720 ч.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№ 17 «Незнайка».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Должность: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стаж работы: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лет.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лет.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лет.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занимаемой должности: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лет.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 descr="C:\Users\Наталья\Desktop\Новая папка (2)\IMG_64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71612"/>
            <a:ext cx="2928958" cy="218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аталья\Desktop\Новая папка (2)\IMG_64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857628"/>
            <a:ext cx="29289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928670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КУРСЫ ПОВЫШЕНИЯ КВАЛИФИКАЦИИ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Рисунок 4" descr="C:\Users\Наталья\Desktop\на сайт документы\от Шушуновой 20.01.21\Курсы повышения квалифик\IMG_6434.JPG"/>
          <p:cNvPicPr/>
          <p:nvPr/>
        </p:nvPicPr>
        <p:blipFill>
          <a:blip r:embed="rId3" cstate="print"/>
          <a:srcRect l="3971" t="3042" r="1427" b="7224"/>
          <a:stretch>
            <a:fillRect/>
          </a:stretch>
        </p:blipFill>
        <p:spPr bwMode="auto">
          <a:xfrm>
            <a:off x="642910" y="1571612"/>
            <a:ext cx="271464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аталья\Desktop\на сайт документы\от Шушуновой 20.01.21\Курсы повышения квалифик\IMG_6436.JPG"/>
          <p:cNvPicPr/>
          <p:nvPr/>
        </p:nvPicPr>
        <p:blipFill>
          <a:blip r:embed="rId4" cstate="print"/>
          <a:srcRect t="4155" r="1816" b="3047"/>
          <a:stretch>
            <a:fillRect/>
          </a:stretch>
        </p:blipFill>
        <p:spPr bwMode="auto">
          <a:xfrm>
            <a:off x="3214678" y="1714488"/>
            <a:ext cx="2714643" cy="177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ья\Desktop\на сайт документы\от Шушуновой 20.01.21\Курсы повышения квалифик\IMG_6435.JPG"/>
          <p:cNvPicPr/>
          <p:nvPr/>
        </p:nvPicPr>
        <p:blipFill>
          <a:blip r:embed="rId5" cstate="print"/>
          <a:srcRect t="3815" r="2114" b="2609"/>
          <a:stretch>
            <a:fillRect/>
          </a:stretch>
        </p:blipFill>
        <p:spPr bwMode="auto">
          <a:xfrm rot="10800000">
            <a:off x="5857884" y="2000240"/>
            <a:ext cx="2726936" cy="192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s://detsad17neznaika.ru/wp-content/uploads/2019/03/innovac.podkhody-po-soc.razv-300x212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571876"/>
            <a:ext cx="2628378" cy="1857388"/>
          </a:xfrm>
          <a:prstGeom prst="rect">
            <a:avLst/>
          </a:prstGeom>
          <a:noFill/>
        </p:spPr>
      </p:pic>
      <p:pic>
        <p:nvPicPr>
          <p:cNvPr id="20488" name="Picture 8" descr="https://detsad17neznaika.ru/wp-content/uploads/2019/03/sovremennye-metodiki-po-teatralizacii-300x2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85026" y="3929066"/>
            <a:ext cx="2527286" cy="1785950"/>
          </a:xfrm>
          <a:prstGeom prst="rect">
            <a:avLst/>
          </a:prstGeom>
          <a:noFill/>
        </p:spPr>
      </p:pic>
      <p:pic>
        <p:nvPicPr>
          <p:cNvPr id="20490" name="Picture 10" descr="https://detsad17neznaika.ru/wp-content/uploads/2019/03/IMG_6006-e1611202121323-300x225.jpg"/>
          <p:cNvPicPr>
            <a:picLocks noChangeAspect="1" noChangeArrowheads="1"/>
          </p:cNvPicPr>
          <p:nvPr/>
        </p:nvPicPr>
        <p:blipFill>
          <a:blip r:embed="rId8"/>
          <a:srcRect t="4464" r="-448"/>
          <a:stretch>
            <a:fillRect/>
          </a:stretch>
        </p:blipFill>
        <p:spPr bwMode="auto">
          <a:xfrm>
            <a:off x="5643570" y="4041464"/>
            <a:ext cx="2786082" cy="198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857232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САМООБРАЗОВАНИЯ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214554"/>
            <a:ext cx="8286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6842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rgbClr val="F68426"/>
                </a:solidFill>
                <a:latin typeface="Times New Roman" pitchFamily="18" charset="0"/>
                <a:cs typeface="Times New Roman" pitchFamily="18" charset="0"/>
              </a:rPr>
              <a:t>Нравственно-патриотическое воспитание дошкольников </a:t>
            </a:r>
            <a:endParaRPr lang="ru-RU" sz="3600" b="1" dirty="0" smtClean="0">
              <a:solidFill>
                <a:srgbClr val="F6842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6842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>
                <a:solidFill>
                  <a:srgbClr val="F68426"/>
                </a:solidFill>
                <a:latin typeface="Times New Roman" pitchFamily="18" charset="0"/>
                <a:cs typeface="Times New Roman" pitchFamily="18" charset="0"/>
              </a:rPr>
              <a:t>условиях ФГОС»</a:t>
            </a:r>
            <a:endParaRPr lang="ru-RU" sz="3600" b="1" dirty="0">
              <a:ln w="1905"/>
              <a:solidFill>
                <a:srgbClr val="F6842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1357298"/>
            <a:ext cx="7572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повысить собственный уровень знаний по нравственно – патриотическому воспитанию дошкольников;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создание условий для формирования нравственно - патриотических чувств у дошкольников.</a:t>
            </a:r>
          </a:p>
          <a:p>
            <a:pPr algn="ctr"/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1214422"/>
            <a:ext cx="75009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самообразования:</a:t>
            </a:r>
          </a:p>
          <a:p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Повышение своего педагогического уровня, профессионального мастерства и компетентности через изучение методической литературы;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Оформить уголок патриотического воспитания в группе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Подобрать беседы по темам; художественную литературу (стихи, пословицы, загадки, рассказы, сказки); картотеки игр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Подобрать видеофильмы по темам;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Составить конспект ООД, праздников, развлечений;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Подготовить консультации для родителей и педагогов;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Организовать выставки поделок и рисунков.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Фоны для портфолио педагогов (48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20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857232"/>
            <a:ext cx="70009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по работе с детьми:</a:t>
            </a:r>
            <a:endParaRPr lang="ru-RU" sz="1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формировать у детей чувство привязанности к своему дому, своим близким, детскому саду;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формировать понятие – «семейные традиции», «народные традиции»;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формировать у детей любовь и привязанность к родной улице, городу, стране;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закрепить знания о государственных символах РФ;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воспитывать чувство любви к своей Родине;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воспитывать у детей любовь и уважение к воинам Российской Армии, желание в будущем стать защитниками Отечества;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воспитывать уважение к ветеранам, учить чтить память погибших.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581</Words>
  <Application>Microsoft Office PowerPoint</Application>
  <PresentationFormat>Экран (4:3)</PresentationFormat>
  <Paragraphs>103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Acrobat Document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Ignat Shushunov</cp:lastModifiedBy>
  <cp:revision>51</cp:revision>
  <dcterms:created xsi:type="dcterms:W3CDTF">2019-09-23T09:47:20Z</dcterms:created>
  <dcterms:modified xsi:type="dcterms:W3CDTF">2021-03-14T09:29:02Z</dcterms:modified>
</cp:coreProperties>
</file>