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8" r:id="rId14"/>
    <p:sldId id="267" r:id="rId15"/>
    <p:sldId id="271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6" d="100"/>
          <a:sy n="56" d="100"/>
        </p:scale>
        <p:origin x="-1764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18.09.2017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428604"/>
            <a:ext cx="8458200" cy="122237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Нарушение звукопроизношения у детей и роль семьи в его коррекции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C:\Users\ПК\Desktop\Новая папка\i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7824" y="1992537"/>
            <a:ext cx="3600400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ПК\Desktop\Новая папка\i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33339"/>
            <a:ext cx="1547664" cy="1524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7356" y="6215058"/>
            <a:ext cx="7286644" cy="642942"/>
          </a:xfrm>
        </p:spPr>
        <p:txBody>
          <a:bodyPr>
            <a:normAutofit/>
          </a:bodyPr>
          <a:lstStyle/>
          <a:p>
            <a:pPr algn="ctr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Нарушение звукопроизношения у детей и </a:t>
            </a:r>
            <a:b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роль семьи в его коррекции</a:t>
            </a:r>
            <a:endParaRPr lang="ru-RU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79912" y="0"/>
            <a:ext cx="5364088" cy="6095669"/>
          </a:xfrm>
        </p:spPr>
        <p:txBody>
          <a:bodyPr>
            <a:normAutofit fontScale="25000" lnSpcReduction="20000"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endParaRPr lang="ru-RU" sz="3800" b="1" dirty="0" smtClean="0">
              <a:solidFill>
                <a:srgbClr val="7030A0"/>
              </a:solidFill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endParaRPr lang="ru-RU" sz="9600" b="1" dirty="0" smtClean="0">
              <a:solidFill>
                <a:srgbClr val="7030A0"/>
              </a:solidFill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ru-RU" sz="9600" b="1" dirty="0" smtClean="0">
                <a:solidFill>
                  <a:srgbClr val="7030A0"/>
                </a:solidFill>
              </a:rPr>
              <a:t>2. Постановка звука. 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endParaRPr lang="ru-RU" sz="9600" b="1" dirty="0" smtClean="0">
              <a:solidFill>
                <a:srgbClr val="7030A0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9600" b="1" dirty="0" smtClean="0"/>
              <a:t>	</a:t>
            </a:r>
            <a:r>
              <a:rPr lang="ru-RU" sz="9600" b="1" dirty="0" smtClean="0">
                <a:solidFill>
                  <a:schemeClr val="tx1"/>
                </a:solidFill>
              </a:rPr>
              <a:t>Это процесс обучения ребенка правильному произношению определенного звука. Ребенка учат придавать своим артикуляторным органам то положение, которое свойственно нормальной артикуляции звука, что и обеспечит правильность его звучания.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9600" b="1" dirty="0" smtClean="0">
                <a:solidFill>
                  <a:schemeClr val="tx1"/>
                </a:solidFill>
              </a:rPr>
              <a:t>	Эта работа проводится учителем–логопедом с помощью специальных </a:t>
            </a:r>
            <a:r>
              <a:rPr lang="ru-RU" sz="9600" b="1" dirty="0" smtClean="0">
                <a:solidFill>
                  <a:schemeClr val="tx1"/>
                </a:solidFill>
              </a:rPr>
              <a:t> приемов</a:t>
            </a:r>
            <a:r>
              <a:rPr lang="ru-RU" sz="9600" b="1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9600" b="1" dirty="0" smtClean="0">
                <a:solidFill>
                  <a:schemeClr val="tx1"/>
                </a:solidFill>
              </a:rPr>
              <a:t> 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sz="3800" b="1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3200" b="1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3200" b="1" dirty="0" smtClean="0"/>
              <a:t>	</a:t>
            </a:r>
          </a:p>
          <a:p>
            <a:r>
              <a:rPr lang="ru-RU" sz="3200" b="1" dirty="0" smtClean="0"/>
              <a:t> </a:t>
            </a:r>
            <a:endParaRPr lang="ru-RU" sz="2800" b="1" dirty="0" smtClean="0"/>
          </a:p>
          <a:p>
            <a:pPr indent="457200" algn="just">
              <a:spcBef>
                <a:spcPts val="0"/>
              </a:spcBef>
            </a:pPr>
            <a:endParaRPr lang="ru-RU" b="1" dirty="0"/>
          </a:p>
        </p:txBody>
      </p:sp>
      <p:pic>
        <p:nvPicPr>
          <p:cNvPr id="17409" name="Picture 1" descr="C:\Мои документы\2 Логопед Бородулина Е.В\Картинки\Картинки артик.гимн\eb71df307920d687a88892aec973e0f4.jpg"/>
          <p:cNvPicPr>
            <a:picLocks noChangeAspect="1" noChangeArrowheads="1"/>
          </p:cNvPicPr>
          <p:nvPr/>
        </p:nvPicPr>
        <p:blipFill>
          <a:blip r:embed="rId3"/>
          <a:srcRect l="13386" t="13648" r="12598" b="13648"/>
          <a:stretch>
            <a:fillRect/>
          </a:stretch>
        </p:blipFill>
        <p:spPr bwMode="auto">
          <a:xfrm>
            <a:off x="0" y="0"/>
            <a:ext cx="3383945" cy="249301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0" y="2500306"/>
            <a:ext cx="342899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FF0000"/>
                </a:solidFill>
              </a:rPr>
              <a:t>Помощь родителей на данном этапе заключается в дальнейшем развитии артикуляционного аппарата и выполнении приемов по вызыванию отсутствующих звуков в домашних условиях.</a:t>
            </a:r>
            <a:endParaRPr lang="ru-RU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7356" y="6215058"/>
            <a:ext cx="7286644" cy="642942"/>
          </a:xfrm>
        </p:spPr>
        <p:txBody>
          <a:bodyPr>
            <a:normAutofit/>
          </a:bodyPr>
          <a:lstStyle/>
          <a:p>
            <a:pPr algn="ctr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Нарушение звукопроизношения у детей и </a:t>
            </a:r>
            <a:b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роль семьи в его коррекции</a:t>
            </a:r>
            <a:endParaRPr lang="ru-RU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Рисунок 3" descr="C:\Users\ПК\Desktop\Новая папка\i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33339"/>
            <a:ext cx="1547664" cy="1524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14282" y="500042"/>
            <a:ext cx="8715436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solidFill>
                  <a:srgbClr val="7030A0"/>
                </a:solidFill>
              </a:rPr>
              <a:t>          3. Автоматизация поставленных звуков – 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solidFill>
                  <a:srgbClr val="7030A0"/>
                </a:solidFill>
              </a:rPr>
              <a:t>один из самых длительных  и сложных этапов.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b="1" dirty="0" smtClean="0">
              <a:solidFill>
                <a:schemeClr val="tx2">
                  <a:shade val="75000"/>
                </a:schemeClr>
              </a:solidFill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/>
              <a:t>Как только удается добиться правильного звучания изолированного звука, сразу переходят к следующему этапу коррекции звукопроизношения — к этапу автоматизации, то есть к обучению ребенка правильному произношению звука в связной речи. Следует отметить, что сразу после постановки звука ребенок не сможет произносить все слова с новым звуком правильно.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7356" y="6215058"/>
            <a:ext cx="7286644" cy="642942"/>
          </a:xfrm>
        </p:spPr>
        <p:txBody>
          <a:bodyPr>
            <a:normAutofit/>
          </a:bodyPr>
          <a:lstStyle/>
          <a:p>
            <a:pPr algn="ctr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Нарушение звукопроизношения у детей и </a:t>
            </a:r>
            <a:b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роль семьи в его коррекции</a:t>
            </a:r>
            <a:endParaRPr lang="ru-RU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Рисунок 3" descr="C:\Users\ПК\Desktop\Новая папка\i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33339"/>
            <a:ext cx="1547664" cy="1524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14282" y="500042"/>
            <a:ext cx="871543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Автоматизация звука осуществляется при условии постепенного нарастания сложности речевого материала:</a:t>
            </a:r>
          </a:p>
          <a:p>
            <a:pPr>
              <a:buFont typeface="Wingdings" pitchFamily="2" charset="2"/>
              <a:buChar char="§"/>
            </a:pPr>
            <a:r>
              <a:rPr lang="ru-RU" sz="2800" b="1" dirty="0" smtClean="0">
                <a:solidFill>
                  <a:schemeClr val="accent2"/>
                </a:solidFill>
              </a:rPr>
              <a:t> </a:t>
            </a:r>
            <a:r>
              <a:rPr lang="ru-RU" sz="2800" b="1" dirty="0" smtClean="0"/>
              <a:t>автоматизация звука в слогах;</a:t>
            </a:r>
          </a:p>
          <a:p>
            <a:pPr>
              <a:buFont typeface="Wingdings" pitchFamily="2" charset="2"/>
              <a:buChar char="§"/>
            </a:pPr>
            <a:r>
              <a:rPr lang="ru-RU" sz="2800" b="1" dirty="0" smtClean="0"/>
              <a:t> автоматизация в словах;</a:t>
            </a:r>
          </a:p>
          <a:p>
            <a:pPr lvl="0">
              <a:buFont typeface="Wingdings" pitchFamily="2" charset="2"/>
              <a:buChar char="§"/>
            </a:pPr>
            <a:r>
              <a:rPr lang="ru-RU" sz="2800" b="1" dirty="0" smtClean="0"/>
              <a:t> автоматизация в специально подобранных фразах;</a:t>
            </a:r>
          </a:p>
          <a:p>
            <a:pPr lvl="0">
              <a:buFont typeface="Wingdings" pitchFamily="2" charset="2"/>
              <a:buChar char="§"/>
            </a:pPr>
            <a:r>
              <a:rPr lang="ru-RU" sz="2800" b="1" dirty="0" smtClean="0"/>
              <a:t> автоматизация в текстах, насыщенных вновь воспитываемым  звуком;</a:t>
            </a:r>
          </a:p>
          <a:p>
            <a:pPr lvl="0">
              <a:buFont typeface="Wingdings" pitchFamily="2" charset="2"/>
              <a:buChar char="§"/>
            </a:pPr>
            <a:r>
              <a:rPr lang="ru-RU" sz="2800" b="1" dirty="0" smtClean="0"/>
              <a:t> автоматизация в обычной разговорной речи.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b="1" dirty="0" smtClean="0">
              <a:solidFill>
                <a:schemeClr val="tx2">
                  <a:shade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7356" y="6215058"/>
            <a:ext cx="7286644" cy="642942"/>
          </a:xfrm>
        </p:spPr>
        <p:txBody>
          <a:bodyPr>
            <a:normAutofit/>
          </a:bodyPr>
          <a:lstStyle/>
          <a:p>
            <a:pPr algn="ctr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Нарушение звукопроизношения у детей и </a:t>
            </a:r>
            <a:b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роль семьи в его коррекции</a:t>
            </a:r>
            <a:endParaRPr lang="ru-RU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Рисунок 4" descr="C:\Users\ПК\Desktop\Новая папка\LDcTsYI2Vew.jpg"/>
          <p:cNvPicPr/>
          <p:nvPr/>
        </p:nvPicPr>
        <p:blipFill>
          <a:blip r:embed="rId2"/>
          <a:srcRect b="3754"/>
          <a:stretch>
            <a:fillRect/>
          </a:stretch>
        </p:blipFill>
        <p:spPr bwMode="auto">
          <a:xfrm>
            <a:off x="5500694" y="964850"/>
            <a:ext cx="3643306" cy="407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214282" y="0"/>
            <a:ext cx="5072066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solidFill>
                  <a:srgbClr val="FF0000"/>
                </a:solidFill>
              </a:rPr>
              <a:t>На этапе автоматизации помощь родителей ребенку просто неоценима. </a:t>
            </a:r>
            <a:r>
              <a:rPr lang="ru-RU" sz="2400" b="1" dirty="0" smtClean="0"/>
              <a:t>Родители вместе с ребенком отрабатывают речевой материал, предложенный учителем-логопедом. Содержание его наполнено именно тем звуком, который в данный момент необходимо автоматизировать. Сначала,  поставленный звук необходимо  произносить утрировано, т.е., более длительно и четко, по сравнению с другими звуками слова, постепенно переходя к нормальному произнесению.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7356" y="6215058"/>
            <a:ext cx="7286644" cy="642942"/>
          </a:xfrm>
        </p:spPr>
        <p:txBody>
          <a:bodyPr>
            <a:normAutofit/>
          </a:bodyPr>
          <a:lstStyle/>
          <a:p>
            <a:pPr algn="ctr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Нарушение звукопроизношения у детей и </a:t>
            </a:r>
            <a:b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роль семьи в его коррекции</a:t>
            </a:r>
            <a:endParaRPr lang="ru-RU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4786314" y="0"/>
            <a:ext cx="4357686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/>
              <a:t>Родители должны постоянно контролировать правильность произношения поставленных звуков,  во время выполнения заданий, в свободной речи ребенка (в играх, в диалоге ребенка с окружающими, в свободной деятельности).  Делать это надо тактично, в спокойной форме.</a:t>
            </a:r>
          </a:p>
        </p:txBody>
      </p:sp>
      <p:pic>
        <p:nvPicPr>
          <p:cNvPr id="6" name="Рисунок 5" descr="C:\Users\ПК\Desktop\Новая папка\uchimsya-govorit.jpg"/>
          <p:cNvPicPr/>
          <p:nvPr/>
        </p:nvPicPr>
        <p:blipFill>
          <a:blip r:embed="rId2"/>
          <a:srcRect b="3322"/>
          <a:stretch>
            <a:fillRect/>
          </a:stretch>
        </p:blipFill>
        <p:spPr bwMode="auto">
          <a:xfrm>
            <a:off x="0" y="0"/>
            <a:ext cx="4786314" cy="4929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7356" y="6215058"/>
            <a:ext cx="7286644" cy="642942"/>
          </a:xfrm>
        </p:spPr>
        <p:txBody>
          <a:bodyPr>
            <a:normAutofit/>
          </a:bodyPr>
          <a:lstStyle/>
          <a:p>
            <a:pPr algn="ctr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Нарушение звукопроизношения у детей и </a:t>
            </a:r>
            <a:b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роль семьи в его коррекции</a:t>
            </a:r>
            <a:endParaRPr lang="ru-RU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0"/>
            <a:ext cx="91440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 smtClean="0">
              <a:solidFill>
                <a:schemeClr val="accent2"/>
              </a:solidFill>
            </a:endParaRP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solidFill>
                  <a:srgbClr val="FF0000"/>
                </a:solidFill>
              </a:rPr>
              <a:t>Уважаемые родители!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 smtClean="0"/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/>
              <a:t>Подготовьте ребенка психологически. Он должен понять, что говорить нужно правильно и этому надо учиться. Взрослому также следует запастись терпением, настроиться на кропотливую работу. Будьте заинтересованы, внимательны, настойчивы.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ru-RU" sz="2400" b="1" dirty="0" smtClean="0"/>
              <a:t>Добивайтесь того, чтобы ребёнок чётко и внятно произносил нужный звук ("нажимал" на этот звук) в предложенных словах, самостоятельно называя картинки или повторяя слова за Вами.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sz="2400" b="1" dirty="0" smtClean="0"/>
              <a:t>Если у ребёнка что-то не получается, не кричите на него, не настаивайте на выполнении, а договоритесь о том, когда он попытается выполнить задание ещё раз.</a:t>
            </a:r>
          </a:p>
        </p:txBody>
      </p:sp>
      <p:pic>
        <p:nvPicPr>
          <p:cNvPr id="4" name="Рисунок 3" descr="C:\Users\ПК\Desktop\Новая папка\i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33339"/>
            <a:ext cx="1857388" cy="1524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7356" y="6215058"/>
            <a:ext cx="7286644" cy="642942"/>
          </a:xfrm>
        </p:spPr>
        <p:txBody>
          <a:bodyPr>
            <a:normAutofit/>
          </a:bodyPr>
          <a:lstStyle/>
          <a:p>
            <a:pPr algn="ctr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Нарушение звукопроизношения у детей и </a:t>
            </a:r>
            <a:b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роль семьи в его коррекции</a:t>
            </a:r>
            <a:endParaRPr lang="ru-RU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0"/>
            <a:ext cx="5000628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sz="2400" b="1" dirty="0" smtClean="0"/>
              <a:t>Каждому ребёнку необходимо разное время для овладения правильным произношением. Не сравнивайте успехи Вашего ребёнка с результатами других детей. Здесь необходим индивидуальный подход.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sz="2400" b="1" dirty="0" smtClean="0"/>
              <a:t>Будьте терпеливы с ребёнком, внимательны к нему во время занятий, но  достаточно требовательны.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sz="2400" b="1" dirty="0" smtClean="0"/>
              <a:t>Не забывайте отмечать успехи ребенка, хвалить за достигнутые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/>
              <a:t>результаты. </a:t>
            </a:r>
          </a:p>
        </p:txBody>
      </p:sp>
      <p:pic>
        <p:nvPicPr>
          <p:cNvPr id="7" name="Рисунок 6" descr="C:\Users\ПК\Desktop\Новая папка\i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33339"/>
            <a:ext cx="1857388" cy="1524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4" name="Picture 2" descr="C:\Мои документы\2 Логопед Бородулина Е.В\Картинки\Картинки артик.гимн\sm_full.jpg"/>
          <p:cNvPicPr>
            <a:picLocks noChangeAspect="1" noChangeArrowheads="1"/>
          </p:cNvPicPr>
          <p:nvPr/>
        </p:nvPicPr>
        <p:blipFill>
          <a:blip r:embed="rId3"/>
          <a:srcRect l="53783" t="31091" r="6631" b="6801"/>
          <a:stretch>
            <a:fillRect/>
          </a:stretch>
        </p:blipFill>
        <p:spPr bwMode="auto">
          <a:xfrm>
            <a:off x="5000092" y="0"/>
            <a:ext cx="4143908" cy="49292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7356" y="6215058"/>
            <a:ext cx="7286644" cy="642942"/>
          </a:xfrm>
        </p:spPr>
        <p:txBody>
          <a:bodyPr>
            <a:normAutofit/>
          </a:bodyPr>
          <a:lstStyle/>
          <a:p>
            <a:pPr algn="ctr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Нарушение звукопроизношения у детей и </a:t>
            </a:r>
            <a:b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роль семьи в его коррекции</a:t>
            </a:r>
            <a:endParaRPr lang="ru-RU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0"/>
            <a:ext cx="8501122" cy="5333339"/>
          </a:xfrm>
        </p:spPr>
        <p:txBody>
          <a:bodyPr>
            <a:normAutofit fontScale="92500" lnSpcReduction="10000"/>
          </a:bodyPr>
          <a:lstStyle/>
          <a:p>
            <a:endParaRPr lang="ru-RU" sz="2800" b="1" dirty="0" smtClean="0"/>
          </a:p>
          <a:p>
            <a:pPr algn="just"/>
            <a:r>
              <a:rPr lang="ru-RU" sz="2800" b="1" dirty="0" smtClean="0"/>
              <a:t>	</a:t>
            </a:r>
            <a:r>
              <a:rPr lang="ru-RU" sz="3200" b="1" dirty="0" smtClean="0">
                <a:solidFill>
                  <a:schemeClr val="tx1"/>
                </a:solidFill>
              </a:rPr>
              <a:t>Уровень развития ребенка в первую очередь зависит от той атмосферы, которую создают сознательно, а большой частью, и бессознательно взрослые в семье. </a:t>
            </a:r>
          </a:p>
          <a:p>
            <a:pPr algn="just"/>
            <a:r>
              <a:rPr lang="ru-RU" sz="3200" b="1" dirty="0" smtClean="0">
                <a:solidFill>
                  <a:schemeClr val="tx1"/>
                </a:solidFill>
              </a:rPr>
              <a:t>	Степень влияния домашней работы родителей с детьми на время и качество коррекции речи ребенка</a:t>
            </a:r>
            <a:r>
              <a:rPr lang="ru-RU" sz="3200" b="1" dirty="0" smtClean="0"/>
              <a:t> </a:t>
            </a:r>
            <a:r>
              <a:rPr lang="ru-RU" sz="3200" b="1" dirty="0" smtClean="0">
                <a:solidFill>
                  <a:srgbClr val="FF0000"/>
                </a:solidFill>
              </a:rPr>
              <a:t>велика.</a:t>
            </a:r>
            <a:r>
              <a:rPr lang="ru-RU" sz="3200" b="1" dirty="0" smtClean="0"/>
              <a:t> </a:t>
            </a:r>
            <a:r>
              <a:rPr lang="ru-RU" sz="3200" b="1" dirty="0" smtClean="0">
                <a:solidFill>
                  <a:schemeClr val="tx1"/>
                </a:solidFill>
              </a:rPr>
              <a:t>Ожидания и надежды родителей связаны, как правило, только с работой логопеда. Но это возникает из-за непонимания того факта, что дети </a:t>
            </a:r>
            <a:r>
              <a:rPr lang="ru-RU" sz="3200" b="1" dirty="0" smtClean="0">
                <a:solidFill>
                  <a:srgbClr val="FF0000"/>
                </a:solidFill>
              </a:rPr>
              <a:t>большее время проводят с родителями.</a:t>
            </a:r>
          </a:p>
          <a:p>
            <a:endParaRPr lang="ru-RU" b="1" dirty="0"/>
          </a:p>
        </p:txBody>
      </p:sp>
      <p:pic>
        <p:nvPicPr>
          <p:cNvPr id="4" name="Рисунок 3" descr="C:\Users\ПК\Desktop\Новая папка\i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33339"/>
            <a:ext cx="1619672" cy="1524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7356" y="6215058"/>
            <a:ext cx="7286644" cy="642942"/>
          </a:xfrm>
        </p:spPr>
        <p:txBody>
          <a:bodyPr>
            <a:normAutofit/>
          </a:bodyPr>
          <a:lstStyle/>
          <a:p>
            <a:pPr algn="ctr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Нарушение звукопроизношения у детей и </a:t>
            </a:r>
            <a:b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роль семьи в его коррекции</a:t>
            </a:r>
            <a:endParaRPr lang="ru-RU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0"/>
            <a:ext cx="8501122" cy="1643074"/>
          </a:xfrm>
        </p:spPr>
        <p:txBody>
          <a:bodyPr>
            <a:normAutofit fontScale="92500" lnSpcReduction="20000"/>
          </a:bodyPr>
          <a:lstStyle/>
          <a:p>
            <a:endParaRPr lang="ru-RU" sz="2800" b="1" dirty="0" smtClean="0"/>
          </a:p>
          <a:p>
            <a:pPr indent="457200" algn="ctr">
              <a:spcBef>
                <a:spcPts val="0"/>
              </a:spcBef>
            </a:pPr>
            <a:r>
              <a:rPr lang="ru-RU" sz="3200" b="1" dirty="0" smtClean="0">
                <a:solidFill>
                  <a:srgbClr val="FF0000"/>
                </a:solidFill>
              </a:rPr>
              <a:t>Родители должны знать, когда в норме возникают правильно произносимые звуки</a:t>
            </a:r>
          </a:p>
          <a:p>
            <a:pPr indent="457200" algn="just">
              <a:spcBef>
                <a:spcPts val="0"/>
              </a:spcBef>
            </a:pPr>
            <a:r>
              <a:rPr lang="ru-RU" sz="3200" b="1" dirty="0" smtClean="0">
                <a:solidFill>
                  <a:srgbClr val="FF0000"/>
                </a:solidFill>
              </a:rPr>
              <a:t>	</a:t>
            </a:r>
            <a:endParaRPr lang="ru-RU" sz="32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C:\Users\ПК\Desktop\Новая папка\i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33339"/>
            <a:ext cx="1475656" cy="1524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574793"/>
              </p:ext>
            </p:extLst>
          </p:nvPr>
        </p:nvGraphicFramePr>
        <p:xfrm>
          <a:off x="357160" y="2143117"/>
          <a:ext cx="8501121" cy="3014075"/>
        </p:xfrm>
        <a:graphic>
          <a:graphicData uri="http://schemas.openxmlformats.org/drawingml/2006/table">
            <a:tbl>
              <a:tblPr/>
              <a:tblGrid>
                <a:gridCol w="1687932"/>
                <a:gridCol w="1362480"/>
                <a:gridCol w="1362480"/>
                <a:gridCol w="1362480"/>
                <a:gridCol w="1362480"/>
                <a:gridCol w="1363269"/>
              </a:tblGrid>
              <a:tr h="9250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 Возраст ребенка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1-2 года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2-3 года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3-4 года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4-5 лет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5-6 лет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9067"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Звуки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А О Э 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П Б М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И Ы У 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Ф В Т Д Н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К Г Х Й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С З Ц </a:t>
                      </a:r>
                      <a:endParaRPr lang="ru-RU" sz="2000" b="1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Ль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Ш Ж Ч </a:t>
                      </a:r>
                      <a:endParaRPr lang="ru-RU" sz="2000" b="1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Щ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  Р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7356" y="6215058"/>
            <a:ext cx="7286644" cy="642942"/>
          </a:xfrm>
        </p:spPr>
        <p:txBody>
          <a:bodyPr>
            <a:normAutofit/>
          </a:bodyPr>
          <a:lstStyle/>
          <a:p>
            <a:pPr algn="ctr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Нарушение звукопроизношения у детей и </a:t>
            </a:r>
            <a:b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роль семьи в его коррекции</a:t>
            </a:r>
            <a:endParaRPr lang="ru-RU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285728"/>
            <a:ext cx="8501122" cy="500066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Группы звуков, которые обычно нарушаются </a:t>
            </a:r>
            <a:endParaRPr lang="ru-RU" sz="32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у </a:t>
            </a:r>
            <a:r>
              <a:rPr lang="ru-RU" sz="3200" b="1" dirty="0" smtClean="0">
                <a:solidFill>
                  <a:srgbClr val="FF0000"/>
                </a:solidFill>
              </a:rPr>
              <a:t>детей дошкольного возраста: </a:t>
            </a:r>
          </a:p>
          <a:p>
            <a:endParaRPr lang="ru-RU" sz="3200" dirty="0" smtClean="0"/>
          </a:p>
          <a:p>
            <a:pPr>
              <a:buFont typeface="Wingdings" pitchFamily="2" charset="2"/>
              <a:buChar char="§"/>
            </a:pPr>
            <a:r>
              <a:rPr lang="ru-RU" sz="3200" b="1" dirty="0" smtClean="0"/>
              <a:t>  </a:t>
            </a:r>
            <a:r>
              <a:rPr lang="ru-RU" sz="3200" b="1" dirty="0" smtClean="0">
                <a:solidFill>
                  <a:schemeClr val="tx1"/>
                </a:solidFill>
              </a:rPr>
              <a:t>свистящие – С, СЬ, З, ЗЬ        </a:t>
            </a:r>
          </a:p>
          <a:p>
            <a:pPr>
              <a:buFont typeface="Wingdings" pitchFamily="2" charset="2"/>
              <a:buChar char="§"/>
            </a:pPr>
            <a:r>
              <a:rPr lang="ru-RU" sz="3200" b="1" dirty="0" smtClean="0">
                <a:solidFill>
                  <a:schemeClr val="tx1"/>
                </a:solidFill>
              </a:rPr>
              <a:t>  шипящие - Ш, Ж</a:t>
            </a:r>
          </a:p>
          <a:p>
            <a:pPr>
              <a:buFont typeface="Wingdings" pitchFamily="2" charset="2"/>
              <a:buChar char="§"/>
            </a:pPr>
            <a:r>
              <a:rPr lang="ru-RU" sz="3200" b="1" dirty="0" smtClean="0">
                <a:solidFill>
                  <a:schemeClr val="tx1"/>
                </a:solidFill>
              </a:rPr>
              <a:t>  аффрикаты – Ц, Ч, Щ </a:t>
            </a:r>
          </a:p>
          <a:p>
            <a:pPr>
              <a:buFont typeface="Wingdings" pitchFamily="2" charset="2"/>
              <a:buChar char="§"/>
            </a:pPr>
            <a:r>
              <a:rPr lang="ru-RU" sz="3200" b="1" dirty="0" smtClean="0">
                <a:solidFill>
                  <a:schemeClr val="tx1"/>
                </a:solidFill>
              </a:rPr>
              <a:t>  сонорные – Л, ЛЬ, Р, РЬ</a:t>
            </a:r>
          </a:p>
          <a:p>
            <a:pPr>
              <a:buFont typeface="Wingdings" pitchFamily="2" charset="2"/>
              <a:buChar char="§"/>
            </a:pPr>
            <a:r>
              <a:rPr lang="ru-RU" sz="3200" b="1" dirty="0" smtClean="0">
                <a:solidFill>
                  <a:schemeClr val="tx1"/>
                </a:solidFill>
              </a:rPr>
              <a:t>  заднеязычные – К, КЬ, Г, ГЬ, Х, ХЬ</a:t>
            </a:r>
          </a:p>
          <a:p>
            <a:pPr indent="457200" algn="just">
              <a:spcBef>
                <a:spcPts val="0"/>
              </a:spcBef>
            </a:pPr>
            <a:endParaRPr lang="ru-RU" b="1" dirty="0"/>
          </a:p>
        </p:txBody>
      </p:sp>
      <p:pic>
        <p:nvPicPr>
          <p:cNvPr id="4" name="Рисунок 3" descr="C:\Users\ПК\Desktop\Новая папка\i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33339"/>
            <a:ext cx="1547664" cy="1524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7356" y="6095669"/>
            <a:ext cx="4730868" cy="762331"/>
          </a:xfrm>
        </p:spPr>
        <p:txBody>
          <a:bodyPr>
            <a:normAutofit/>
          </a:bodyPr>
          <a:lstStyle/>
          <a:p>
            <a:pPr algn="ctr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Нарушение звукопроизношения у детей и </a:t>
            </a:r>
            <a:b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роль семьи в его коррекции</a:t>
            </a:r>
            <a:endParaRPr lang="ru-RU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5333339"/>
          </a:xfrm>
        </p:spPr>
        <p:txBody>
          <a:bodyPr>
            <a:normAutofit lnSpcReduction="10000"/>
          </a:bodyPr>
          <a:lstStyle/>
          <a:p>
            <a:pPr algn="just"/>
            <a:endParaRPr lang="ru-RU" sz="3200" b="1" dirty="0" smtClean="0">
              <a:solidFill>
                <a:schemeClr val="accent2"/>
              </a:solidFill>
            </a:endParaRPr>
          </a:p>
          <a:p>
            <a:pPr algn="ctr"/>
            <a:endParaRPr lang="ru-RU" sz="32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Различают   </a:t>
            </a:r>
            <a:r>
              <a:rPr lang="ru-RU" sz="3200" b="1" dirty="0" smtClean="0">
                <a:solidFill>
                  <a:srgbClr val="FF0000"/>
                </a:solidFill>
              </a:rPr>
              <a:t>три  формы  нарушения  звуков:</a:t>
            </a:r>
          </a:p>
          <a:p>
            <a:pPr algn="just"/>
            <a:r>
              <a:rPr lang="ru-RU" sz="3200" b="1" dirty="0" smtClean="0"/>
              <a:t> </a:t>
            </a:r>
          </a:p>
          <a:p>
            <a:pPr lvl="0" algn="just">
              <a:buFont typeface="Wingdings" pitchFamily="2" charset="2"/>
              <a:buChar char="§"/>
            </a:pPr>
            <a:r>
              <a:rPr lang="ru-RU" sz="3200" b="1" dirty="0" smtClean="0"/>
              <a:t>  </a:t>
            </a:r>
            <a:r>
              <a:rPr lang="ru-RU" sz="3200" b="1" dirty="0" smtClean="0">
                <a:solidFill>
                  <a:schemeClr val="tx1"/>
                </a:solidFill>
              </a:rPr>
              <a:t>искаженное произношение звука (например – горловой звук </a:t>
            </a:r>
            <a:r>
              <a:rPr lang="en-US" sz="3200" b="1" dirty="0" smtClean="0">
                <a:solidFill>
                  <a:schemeClr val="tx1"/>
                </a:solidFill>
              </a:rPr>
              <a:t>[</a:t>
            </a:r>
            <a:r>
              <a:rPr lang="ru-RU" sz="3200" b="1" dirty="0" smtClean="0">
                <a:solidFill>
                  <a:schemeClr val="tx1"/>
                </a:solidFill>
              </a:rPr>
              <a:t>Р</a:t>
            </a:r>
            <a:r>
              <a:rPr lang="en-US" sz="3200" b="1" dirty="0" smtClean="0">
                <a:solidFill>
                  <a:schemeClr val="tx1"/>
                </a:solidFill>
              </a:rPr>
              <a:t>]</a:t>
            </a:r>
            <a:r>
              <a:rPr lang="ru-RU" sz="3200" b="1" dirty="0" smtClean="0">
                <a:solidFill>
                  <a:schemeClr val="tx1"/>
                </a:solidFill>
              </a:rPr>
              <a:t>)</a:t>
            </a:r>
            <a:endParaRPr lang="ru-RU" sz="3200" b="1" dirty="0" smtClean="0">
              <a:solidFill>
                <a:schemeClr val="tx1"/>
              </a:solidFill>
            </a:endParaRPr>
          </a:p>
          <a:p>
            <a:pPr lvl="0" algn="just">
              <a:buFont typeface="Wingdings" pitchFamily="2" charset="2"/>
              <a:buChar char="§"/>
            </a:pPr>
            <a:r>
              <a:rPr lang="ru-RU" sz="3200" b="1" dirty="0" smtClean="0">
                <a:solidFill>
                  <a:schemeClr val="tx1"/>
                </a:solidFill>
              </a:rPr>
              <a:t>  отсутствие звука в речи ребенка (например, </a:t>
            </a:r>
            <a:r>
              <a:rPr lang="ru-RU" sz="3200" b="1" dirty="0" err="1" smtClean="0">
                <a:solidFill>
                  <a:schemeClr val="tx1"/>
                </a:solidFill>
              </a:rPr>
              <a:t>коова</a:t>
            </a:r>
            <a:r>
              <a:rPr lang="ru-RU" sz="3200" b="1" dirty="0" smtClean="0">
                <a:solidFill>
                  <a:schemeClr val="tx1"/>
                </a:solidFill>
              </a:rPr>
              <a:t> вместо корова)</a:t>
            </a:r>
          </a:p>
          <a:p>
            <a:pPr lvl="0" algn="just">
              <a:buFont typeface="Wingdings" pitchFamily="2" charset="2"/>
              <a:buChar char="§"/>
            </a:pPr>
            <a:r>
              <a:rPr lang="ru-RU" sz="3200" b="1" dirty="0" smtClean="0">
                <a:solidFill>
                  <a:schemeClr val="tx1"/>
                </a:solidFill>
              </a:rPr>
              <a:t>  замена одного звука другим (</a:t>
            </a:r>
            <a:r>
              <a:rPr lang="ru-RU" sz="3200" b="1" dirty="0" err="1" smtClean="0">
                <a:solidFill>
                  <a:schemeClr val="tx1"/>
                </a:solidFill>
              </a:rPr>
              <a:t>колова</a:t>
            </a:r>
            <a:r>
              <a:rPr lang="ru-RU" sz="3200" b="1" dirty="0" smtClean="0">
                <a:solidFill>
                  <a:schemeClr val="tx1"/>
                </a:solidFill>
              </a:rPr>
              <a:t>, сапка</a:t>
            </a:r>
            <a:r>
              <a:rPr lang="ru-RU" sz="3200" b="1" dirty="0" smtClean="0">
                <a:solidFill>
                  <a:schemeClr val="tx1"/>
                </a:solidFill>
              </a:rPr>
              <a:t>)</a:t>
            </a:r>
            <a:endParaRPr lang="ru-RU" sz="3200" b="1" dirty="0" smtClean="0">
              <a:solidFill>
                <a:schemeClr val="tx1"/>
              </a:solidFill>
            </a:endParaRPr>
          </a:p>
          <a:p>
            <a:pPr algn="just"/>
            <a:r>
              <a:rPr lang="ru-RU" sz="3200" b="1" dirty="0" smtClean="0"/>
              <a:t> </a:t>
            </a:r>
          </a:p>
          <a:p>
            <a:endParaRPr lang="ru-RU" sz="2800" b="1" dirty="0" smtClean="0"/>
          </a:p>
          <a:p>
            <a:pPr indent="457200" algn="just">
              <a:spcBef>
                <a:spcPts val="0"/>
              </a:spcBef>
            </a:pPr>
            <a:endParaRPr lang="ru-RU" b="1" dirty="0"/>
          </a:p>
        </p:txBody>
      </p:sp>
      <p:pic>
        <p:nvPicPr>
          <p:cNvPr id="4" name="Рисунок 3" descr="C:\Users\ПК\Desktop\Новая папка\i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33339"/>
            <a:ext cx="1403648" cy="1524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srcnarti.ru/images/art_gim/57254002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4328" y="5333339"/>
            <a:ext cx="1619672" cy="1510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7356" y="6215058"/>
            <a:ext cx="7286644" cy="642942"/>
          </a:xfrm>
        </p:spPr>
        <p:txBody>
          <a:bodyPr>
            <a:normAutofit/>
          </a:bodyPr>
          <a:lstStyle/>
          <a:p>
            <a:pPr algn="ctr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Нарушение звукопроизношения у детей и </a:t>
            </a:r>
            <a:b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роль семьи в его коррекции</a:t>
            </a:r>
            <a:endParaRPr lang="ru-RU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0"/>
            <a:ext cx="8501122" cy="5333339"/>
          </a:xfrm>
        </p:spPr>
        <p:txBody>
          <a:bodyPr>
            <a:normAutofit fontScale="77500" lnSpcReduction="20000"/>
          </a:bodyPr>
          <a:lstStyle/>
          <a:p>
            <a:pPr algn="ctr"/>
            <a:endParaRPr lang="ru-RU" sz="41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4100" b="1" dirty="0" smtClean="0">
                <a:solidFill>
                  <a:srgbClr val="FF0000"/>
                </a:solidFill>
              </a:rPr>
              <a:t>Кроме </a:t>
            </a:r>
            <a:r>
              <a:rPr lang="ru-RU" sz="4100" b="1" dirty="0" smtClean="0">
                <a:solidFill>
                  <a:srgbClr val="FF0000"/>
                </a:solidFill>
              </a:rPr>
              <a:t>видов и форм нарушения звукопроизношения, существуют три уровня нарушения звуков</a:t>
            </a:r>
            <a:r>
              <a:rPr lang="ru-RU" sz="4100" b="1" dirty="0" smtClean="0">
                <a:solidFill>
                  <a:srgbClr val="FF0000"/>
                </a:solidFill>
              </a:rPr>
              <a:t>:</a:t>
            </a:r>
            <a:endParaRPr lang="ru-RU" sz="3800" b="1" dirty="0" smtClean="0"/>
          </a:p>
          <a:p>
            <a:pPr lvl="0" algn="just">
              <a:buFont typeface="Wingdings" pitchFamily="2" charset="2"/>
              <a:buChar char="§"/>
            </a:pPr>
            <a:r>
              <a:rPr lang="ru-RU" sz="3800" b="1" dirty="0" smtClean="0"/>
              <a:t>   </a:t>
            </a:r>
            <a:r>
              <a:rPr lang="ru-RU" sz="3800" b="1" dirty="0" smtClean="0">
                <a:solidFill>
                  <a:schemeClr val="tx1"/>
                </a:solidFill>
              </a:rPr>
              <a:t>полное неумение произнести звук</a:t>
            </a:r>
          </a:p>
          <a:p>
            <a:pPr lvl="0" algn="just">
              <a:buFont typeface="Wingdings" pitchFamily="2" charset="2"/>
              <a:buChar char="§"/>
            </a:pPr>
            <a:r>
              <a:rPr lang="ru-RU" sz="3800" b="1" dirty="0" smtClean="0">
                <a:solidFill>
                  <a:schemeClr val="tx1"/>
                </a:solidFill>
              </a:rPr>
              <a:t>  правильное произношение изолированного звука, </a:t>
            </a:r>
            <a:r>
              <a:rPr lang="ru-RU" sz="3800" b="1" dirty="0" smtClean="0">
                <a:solidFill>
                  <a:schemeClr val="tx1"/>
                </a:solidFill>
              </a:rPr>
              <a:t>но искажение </a:t>
            </a:r>
            <a:r>
              <a:rPr lang="ru-RU" sz="3800" b="1" dirty="0" smtClean="0">
                <a:solidFill>
                  <a:schemeClr val="tx1"/>
                </a:solidFill>
              </a:rPr>
              <a:t>или пропуск его в спонтанной речи, </a:t>
            </a:r>
            <a:r>
              <a:rPr lang="ru-RU" sz="3800" b="1" dirty="0" smtClean="0">
                <a:solidFill>
                  <a:schemeClr val="tx1"/>
                </a:solidFill>
              </a:rPr>
              <a:t>т.е. недостаточная </a:t>
            </a:r>
            <a:r>
              <a:rPr lang="ru-RU" sz="3800" b="1" dirty="0" smtClean="0">
                <a:solidFill>
                  <a:schemeClr val="tx1"/>
                </a:solidFill>
              </a:rPr>
              <a:t>автоматизация звука</a:t>
            </a:r>
          </a:p>
          <a:p>
            <a:pPr lvl="0" algn="just">
              <a:buFont typeface="Wingdings" pitchFamily="2" charset="2"/>
              <a:buChar char="§"/>
            </a:pPr>
            <a:r>
              <a:rPr lang="ru-RU" sz="3800" b="1" dirty="0" smtClean="0">
                <a:solidFill>
                  <a:schemeClr val="tx1"/>
                </a:solidFill>
              </a:rPr>
              <a:t>  смешивание звука в речевом потоке с другим, близким по артикуляции или звучанию, т.е. нарушение дифференциации звуков.</a:t>
            </a:r>
          </a:p>
          <a:p>
            <a:endParaRPr lang="ru-RU" sz="3200" b="1" dirty="0" smtClean="0"/>
          </a:p>
          <a:p>
            <a:r>
              <a:rPr lang="ru-RU" sz="3200" b="1" dirty="0" smtClean="0"/>
              <a:t> </a:t>
            </a:r>
            <a:endParaRPr lang="ru-RU" sz="2800" b="1" dirty="0" smtClean="0"/>
          </a:p>
          <a:p>
            <a:pPr indent="457200" algn="just">
              <a:spcBef>
                <a:spcPts val="0"/>
              </a:spcBef>
            </a:pPr>
            <a:endParaRPr lang="ru-RU" b="1" dirty="0"/>
          </a:p>
        </p:txBody>
      </p:sp>
      <p:pic>
        <p:nvPicPr>
          <p:cNvPr id="4" name="Рисунок 3" descr="C:\Users\ПК\Desktop\Новая папка\i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33339"/>
            <a:ext cx="1619672" cy="1524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7356" y="6215058"/>
            <a:ext cx="7286644" cy="642942"/>
          </a:xfrm>
        </p:spPr>
        <p:txBody>
          <a:bodyPr>
            <a:normAutofit/>
          </a:bodyPr>
          <a:lstStyle/>
          <a:p>
            <a:pPr algn="ctr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Нарушение звукопроизношения у детей и </a:t>
            </a:r>
            <a:b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роль семьи в его коррекции</a:t>
            </a:r>
            <a:endParaRPr lang="ru-RU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6667" y="260648"/>
            <a:ext cx="4500562" cy="4214842"/>
          </a:xfrm>
        </p:spPr>
        <p:txBody>
          <a:bodyPr>
            <a:normAutofit fontScale="92500" lnSpcReduction="20000"/>
          </a:bodyPr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Родители </a:t>
            </a:r>
            <a:r>
              <a:rPr lang="ru-RU" sz="3200" b="1" dirty="0" smtClean="0">
                <a:solidFill>
                  <a:schemeClr val="tx1"/>
                </a:solidFill>
              </a:rPr>
              <a:t>должны знать, что стойкие формы дефектов произношения, различные формы недоразвития речи </a:t>
            </a:r>
            <a:r>
              <a:rPr lang="ru-RU" sz="3200" b="1" dirty="0" smtClean="0">
                <a:solidFill>
                  <a:srgbClr val="FF0000"/>
                </a:solidFill>
              </a:rPr>
              <a:t>не исправляются</a:t>
            </a:r>
            <a:r>
              <a:rPr lang="ru-RU" sz="3200" b="1" dirty="0" smtClean="0">
                <a:solidFill>
                  <a:schemeClr val="accent2"/>
                </a:solidFill>
              </a:rPr>
              <a:t> </a:t>
            </a:r>
            <a:r>
              <a:rPr lang="ru-RU" sz="3200" b="1" dirty="0" smtClean="0">
                <a:solidFill>
                  <a:schemeClr val="tx1"/>
                </a:solidFill>
              </a:rPr>
              <a:t>с возрастом.</a:t>
            </a:r>
          </a:p>
          <a:p>
            <a:pPr algn="just"/>
            <a:r>
              <a:rPr lang="ru-RU" sz="3200" b="1" dirty="0" smtClean="0"/>
              <a:t>	</a:t>
            </a:r>
            <a:endParaRPr lang="ru-RU" sz="3200" b="1" dirty="0" smtClean="0">
              <a:solidFill>
                <a:schemeClr val="accent2"/>
              </a:solidFill>
            </a:endParaRPr>
          </a:p>
          <a:p>
            <a:pPr algn="just"/>
            <a:endParaRPr lang="ru-RU" sz="3200" b="1" dirty="0" smtClean="0"/>
          </a:p>
          <a:p>
            <a:pPr algn="just"/>
            <a:r>
              <a:rPr lang="ru-RU" sz="3200" b="1" dirty="0" smtClean="0"/>
              <a:t> </a:t>
            </a:r>
            <a:endParaRPr lang="ru-RU" sz="2800" b="1" dirty="0" smtClean="0"/>
          </a:p>
          <a:p>
            <a:pPr indent="457200" algn="just">
              <a:spcBef>
                <a:spcPts val="0"/>
              </a:spcBef>
            </a:pPr>
            <a:endParaRPr lang="ru-RU" b="1" dirty="0"/>
          </a:p>
        </p:txBody>
      </p:sp>
      <p:pic>
        <p:nvPicPr>
          <p:cNvPr id="4" name="Рисунок 3" descr="C:\Users\ПК\Desktop\Новая папка\i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33339"/>
            <a:ext cx="1857388" cy="1524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Мои документы\2 Логопед Бородулина Е.В\Картинки\Картинки артик.гимн\Eo0WK24XnDY.jpg"/>
          <p:cNvPicPr>
            <a:picLocks noChangeAspect="1" noChangeArrowheads="1"/>
          </p:cNvPicPr>
          <p:nvPr/>
        </p:nvPicPr>
        <p:blipFill>
          <a:blip r:embed="rId3"/>
          <a:srcRect l="7978" t="5772" r="7978" b="27577"/>
          <a:stretch>
            <a:fillRect/>
          </a:stretch>
        </p:blipFill>
        <p:spPr bwMode="auto">
          <a:xfrm>
            <a:off x="5468992" y="0"/>
            <a:ext cx="3675007" cy="213285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551618" y="2132856"/>
            <a:ext cx="45720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b="1" dirty="0" smtClean="0"/>
              <a:t>Исправление искажений произношения звуков и выработка правильного произношения требуют систематической и </a:t>
            </a:r>
            <a:r>
              <a:rPr lang="ru-RU" sz="3000" b="1" dirty="0" smtClean="0">
                <a:solidFill>
                  <a:srgbClr val="FF0000"/>
                </a:solidFill>
              </a:rPr>
              <a:t>напряженной логопедической </a:t>
            </a:r>
            <a:r>
              <a:rPr lang="ru-RU" sz="3000" b="1" dirty="0" smtClean="0">
                <a:solidFill>
                  <a:srgbClr val="FF0000"/>
                </a:solidFill>
              </a:rPr>
              <a:t>работы.</a:t>
            </a:r>
            <a:endParaRPr lang="ru-RU" sz="30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7356" y="6215058"/>
            <a:ext cx="7286644" cy="642942"/>
          </a:xfrm>
        </p:spPr>
        <p:txBody>
          <a:bodyPr>
            <a:normAutofit/>
          </a:bodyPr>
          <a:lstStyle/>
          <a:p>
            <a:pPr algn="ctr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Нарушение звукопроизношения у детей и </a:t>
            </a:r>
            <a:b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роль семьи в его коррекции</a:t>
            </a:r>
            <a:endParaRPr lang="ru-RU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0"/>
            <a:ext cx="8501122" cy="5333339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sz="3200" b="1" dirty="0" smtClean="0"/>
              <a:t>	</a:t>
            </a:r>
          </a:p>
          <a:p>
            <a:pPr algn="just"/>
            <a:r>
              <a:rPr lang="ru-RU" sz="3200" b="1" dirty="0" smtClean="0"/>
              <a:t>	</a:t>
            </a:r>
            <a:r>
              <a:rPr lang="ru-RU" sz="3200" b="1" dirty="0" smtClean="0">
                <a:solidFill>
                  <a:schemeClr val="tx1"/>
                </a:solidFill>
              </a:rPr>
              <a:t>Не надо думать, что речевые дефекты исчезнут сами собой со временем. Для их преодоления необходима систематическая, длительная коррекционная работа, в которой родителям отводится значительная роль, поскольку большее время ребенок проводит дома с близкими ему людьми. </a:t>
            </a:r>
            <a:endParaRPr lang="ru-RU" sz="3200" b="1" dirty="0" smtClean="0">
              <a:solidFill>
                <a:schemeClr val="tx1"/>
              </a:solidFill>
            </a:endParaRPr>
          </a:p>
          <a:p>
            <a:pPr algn="just"/>
            <a:endParaRPr lang="ru-RU" sz="3200" b="1" dirty="0" smtClean="0">
              <a:solidFill>
                <a:schemeClr val="tx1"/>
              </a:solidFill>
            </a:endParaRPr>
          </a:p>
          <a:p>
            <a:pPr algn="just"/>
            <a:r>
              <a:rPr lang="ru-RU" sz="3200" b="1" dirty="0"/>
              <a:t> </a:t>
            </a:r>
            <a:r>
              <a:rPr lang="ru-RU" sz="3200" b="1" dirty="0" smtClean="0"/>
              <a:t>         </a:t>
            </a:r>
            <a:r>
              <a:rPr lang="ru-RU" sz="3200" b="1" dirty="0" smtClean="0">
                <a:solidFill>
                  <a:srgbClr val="FF0000"/>
                </a:solidFill>
              </a:rPr>
              <a:t>Сами </a:t>
            </a:r>
            <a:r>
              <a:rPr lang="ru-RU" sz="3200" b="1" dirty="0" smtClean="0">
                <a:solidFill>
                  <a:srgbClr val="FF0000"/>
                </a:solidFill>
              </a:rPr>
              <a:t>родители должны быть готовы к достаточно длительной психологической подготовке не только ребенка, но и самих себя к занятиям с ним.</a:t>
            </a:r>
          </a:p>
          <a:p>
            <a:endParaRPr lang="ru-RU" sz="3200" b="1" dirty="0" smtClean="0"/>
          </a:p>
          <a:p>
            <a:r>
              <a:rPr lang="ru-RU" sz="3200" b="1" dirty="0" smtClean="0"/>
              <a:t> </a:t>
            </a:r>
            <a:endParaRPr lang="ru-RU" sz="2800" b="1" dirty="0" smtClean="0"/>
          </a:p>
          <a:p>
            <a:pPr indent="457200" algn="just">
              <a:spcBef>
                <a:spcPts val="0"/>
              </a:spcBef>
            </a:pPr>
            <a:endParaRPr lang="ru-RU" b="1" dirty="0"/>
          </a:p>
        </p:txBody>
      </p:sp>
      <p:pic>
        <p:nvPicPr>
          <p:cNvPr id="4" name="Рисунок 3" descr="C:\Users\ПК\Desktop\Новая папка\i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33339"/>
            <a:ext cx="1619672" cy="1524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7356" y="6215058"/>
            <a:ext cx="7286644" cy="642942"/>
          </a:xfrm>
        </p:spPr>
        <p:txBody>
          <a:bodyPr>
            <a:normAutofit/>
          </a:bodyPr>
          <a:lstStyle/>
          <a:p>
            <a:pPr algn="ctr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Нарушение звукопроизношения у детей и </a:t>
            </a:r>
            <a:b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роль семьи в его коррекции</a:t>
            </a:r>
            <a:endParaRPr lang="ru-RU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5333339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ru-RU" sz="5100" b="1" dirty="0" smtClean="0">
                <a:solidFill>
                  <a:srgbClr val="FF0000"/>
                </a:solidFill>
              </a:rPr>
              <a:t>Коррекция </a:t>
            </a:r>
            <a:r>
              <a:rPr lang="ru-RU" sz="5100" b="1" dirty="0" smtClean="0">
                <a:solidFill>
                  <a:srgbClr val="FF0000"/>
                </a:solidFill>
              </a:rPr>
              <a:t>нарушений звукопроизношения  проводится в несколько этапов.</a:t>
            </a:r>
          </a:p>
          <a:p>
            <a:r>
              <a:rPr lang="ru-RU" sz="4300" b="1" dirty="0" smtClean="0"/>
              <a:t> </a:t>
            </a:r>
          </a:p>
          <a:p>
            <a:pPr algn="just"/>
            <a:r>
              <a:rPr lang="ru-RU" sz="4300" b="1" dirty="0" smtClean="0">
                <a:solidFill>
                  <a:srgbClr val="7030A0"/>
                </a:solidFill>
              </a:rPr>
              <a:t>1. </a:t>
            </a:r>
            <a:r>
              <a:rPr lang="ru-RU" sz="4300" b="1" dirty="0" smtClean="0">
                <a:solidFill>
                  <a:schemeClr val="tx1"/>
                </a:solidFill>
              </a:rPr>
              <a:t>Прежде, чем приступить к постановке звуков, ведется</a:t>
            </a:r>
            <a:r>
              <a:rPr lang="ru-RU" sz="4300" b="1" dirty="0" smtClean="0"/>
              <a:t> </a:t>
            </a:r>
            <a:r>
              <a:rPr lang="ru-RU" sz="4300" b="1" dirty="0" smtClean="0">
                <a:solidFill>
                  <a:srgbClr val="7030A0"/>
                </a:solidFill>
              </a:rPr>
              <a:t>предварительная работа:</a:t>
            </a:r>
          </a:p>
          <a:p>
            <a:pPr lvl="0" algn="just">
              <a:buFont typeface="Wingdings" pitchFamily="2" charset="2"/>
              <a:buChar char="§"/>
            </a:pPr>
            <a:r>
              <a:rPr lang="ru-RU" sz="4300" b="1" dirty="0" smtClean="0"/>
              <a:t>  </a:t>
            </a:r>
            <a:r>
              <a:rPr lang="ru-RU" sz="4300" b="1" dirty="0" smtClean="0">
                <a:solidFill>
                  <a:schemeClr val="tx1"/>
                </a:solidFill>
              </a:rPr>
              <a:t>развитие моторики артикуляционного аппарата (укрепление мышц губ, щек, языка);</a:t>
            </a:r>
          </a:p>
          <a:p>
            <a:pPr lvl="0" algn="just">
              <a:buFont typeface="Wingdings" pitchFamily="2" charset="2"/>
              <a:buChar char="§"/>
            </a:pPr>
            <a:r>
              <a:rPr lang="ru-RU" sz="4300" b="1" dirty="0" smtClean="0">
                <a:solidFill>
                  <a:schemeClr val="tx1"/>
                </a:solidFill>
              </a:rPr>
              <a:t> развитие правильного физиологического и речевого дыхания;</a:t>
            </a:r>
          </a:p>
          <a:p>
            <a:pPr lvl="0" algn="just">
              <a:buFont typeface="Wingdings" pitchFamily="2" charset="2"/>
              <a:buChar char="§"/>
            </a:pPr>
            <a:r>
              <a:rPr lang="ru-RU" sz="4300" b="1" dirty="0" smtClean="0">
                <a:solidFill>
                  <a:schemeClr val="tx1"/>
                </a:solidFill>
              </a:rPr>
              <a:t> развитие фонематического слуха (умение слышать и различать звуки речи).</a:t>
            </a:r>
          </a:p>
          <a:p>
            <a:pPr algn="just"/>
            <a:r>
              <a:rPr lang="ru-RU" sz="4300" b="1" dirty="0" smtClean="0"/>
              <a:t>       </a:t>
            </a:r>
            <a:r>
              <a:rPr lang="ru-RU" sz="4300" b="1" dirty="0" smtClean="0">
                <a:solidFill>
                  <a:srgbClr val="FF0000"/>
                </a:solidFill>
              </a:rPr>
              <a:t> Задача родителей на данном этапе, регулярно выполнять вместе с ребенком комплекс упражнений по развитию артикуляционного  аппарата.          </a:t>
            </a:r>
            <a:r>
              <a:rPr lang="ru-RU" sz="3200" dirty="0" smtClean="0">
                <a:solidFill>
                  <a:srgbClr val="FF0000"/>
                </a:solidFill>
              </a:rPr>
              <a:t>                                            </a:t>
            </a:r>
          </a:p>
          <a:p>
            <a:pPr algn="just"/>
            <a:endParaRPr lang="ru-RU" sz="3200" b="1" dirty="0" smtClean="0">
              <a:solidFill>
                <a:srgbClr val="FF0000"/>
              </a:solidFill>
            </a:endParaRPr>
          </a:p>
          <a:p>
            <a:pPr algn="just"/>
            <a:r>
              <a:rPr lang="ru-RU" sz="3200" b="1" dirty="0" smtClean="0"/>
              <a:t>	</a:t>
            </a:r>
          </a:p>
          <a:p>
            <a:r>
              <a:rPr lang="ru-RU" sz="3200" b="1" dirty="0" smtClean="0"/>
              <a:t> </a:t>
            </a:r>
            <a:endParaRPr lang="ru-RU" sz="2800" b="1" dirty="0" smtClean="0"/>
          </a:p>
          <a:p>
            <a:pPr indent="457200" algn="just">
              <a:spcBef>
                <a:spcPts val="0"/>
              </a:spcBef>
            </a:pPr>
            <a:endParaRPr lang="ru-RU" b="1" dirty="0"/>
          </a:p>
        </p:txBody>
      </p:sp>
      <p:pic>
        <p:nvPicPr>
          <p:cNvPr id="4" name="Рисунок 3" descr="C:\Users\ПК\Desktop\Новая папка\i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33339"/>
            <a:ext cx="1619672" cy="1524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364</TotalTime>
  <Words>568</Words>
  <Application>Microsoft Office PowerPoint</Application>
  <PresentationFormat>Экран (4:3)</PresentationFormat>
  <Paragraphs>117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Трек</vt:lpstr>
      <vt:lpstr>Нарушение звукопроизношения у детей и роль семьи в его коррекции</vt:lpstr>
      <vt:lpstr>Нарушение звукопроизношения у детей и  роль семьи в его коррекции</vt:lpstr>
      <vt:lpstr>Нарушение звукопроизношения у детей и  роль семьи в его коррекции</vt:lpstr>
      <vt:lpstr>Нарушение звукопроизношения у детей и  роль семьи в его коррекции</vt:lpstr>
      <vt:lpstr>Нарушение звукопроизношения у детей и  роль семьи в его коррекции</vt:lpstr>
      <vt:lpstr>Нарушение звукопроизношения у детей и  роль семьи в его коррекции</vt:lpstr>
      <vt:lpstr>Нарушение звукопроизношения у детей и  роль семьи в его коррекции</vt:lpstr>
      <vt:lpstr>Нарушение звукопроизношения у детей и  роль семьи в его коррекции</vt:lpstr>
      <vt:lpstr>Нарушение звукопроизношения у детей и  роль семьи в его коррекции</vt:lpstr>
      <vt:lpstr>Нарушение звукопроизношения у детей и  роль семьи в его коррекции</vt:lpstr>
      <vt:lpstr>Нарушение звукопроизношения у детей и  роль семьи в его коррекции</vt:lpstr>
      <vt:lpstr>Нарушение звукопроизношения у детей и  роль семьи в его коррекции</vt:lpstr>
      <vt:lpstr>Нарушение звукопроизношения у детей и  роль семьи в его коррекции</vt:lpstr>
      <vt:lpstr>Нарушение звукопроизношения у детей и  роль семьи в его коррекции</vt:lpstr>
      <vt:lpstr>Нарушение звукопроизношения у детей и  роль семьи в его коррекции</vt:lpstr>
      <vt:lpstr>Нарушение звукопроизношения у детей и  роль семьи в его коррекции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Нарушение звукопроизношения у детей и роль семьи в его коррекции</dc:title>
  <dc:creator>ПК</dc:creator>
  <cp:lastModifiedBy>про</cp:lastModifiedBy>
  <cp:revision>13</cp:revision>
  <dcterms:created xsi:type="dcterms:W3CDTF">2016-11-21T02:57:32Z</dcterms:created>
  <dcterms:modified xsi:type="dcterms:W3CDTF">2017-09-18T12:57:52Z</dcterms:modified>
</cp:coreProperties>
</file>