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1"/>
  </p:sldMasterIdLst>
  <p:sldIdLst>
    <p:sldId id="269" r:id="rId2"/>
    <p:sldId id="270" r:id="rId3"/>
    <p:sldId id="301" r:id="rId4"/>
    <p:sldId id="272" r:id="rId5"/>
    <p:sldId id="275" r:id="rId6"/>
    <p:sldId id="273" r:id="rId7"/>
    <p:sldId id="281" r:id="rId8"/>
    <p:sldId id="282" r:id="rId9"/>
    <p:sldId id="292" r:id="rId10"/>
    <p:sldId id="286" r:id="rId11"/>
    <p:sldId id="287" r:id="rId12"/>
    <p:sldId id="288" r:id="rId13"/>
    <p:sldId id="302" r:id="rId14"/>
    <p:sldId id="289" r:id="rId15"/>
    <p:sldId id="293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rgbClr val="FF0000"/>
    </p:penClr>
  </p:showPr>
  <p:clrMru>
    <a:srgbClr val="CCFF99"/>
    <a:srgbClr val="CCFFCC"/>
    <a:srgbClr val="F8FBD3"/>
    <a:srgbClr val="62139E"/>
    <a:srgbClr val="219797"/>
    <a:srgbClr val="E3CD74"/>
    <a:srgbClr val="0066FF"/>
    <a:srgbClr val="99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00" autoAdjust="0"/>
    <p:restoredTop sz="94600" autoAdjust="0"/>
  </p:normalViewPr>
  <p:slideViewPr>
    <p:cSldViewPr>
      <p:cViewPr varScale="1">
        <p:scale>
          <a:sx n="66" d="100"/>
          <a:sy n="66" d="100"/>
        </p:scale>
        <p:origin x="-12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ru-RU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ru-RU"/>
            </a:p>
          </p:txBody>
        </p:sp>
      </p:grpSp>
      <p:sp>
        <p:nvSpPr>
          <p:cNvPr id="6862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6862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A5A8627-6E57-4DEF-95D6-7F2FE1B790E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C84CD2-08A1-4D91-8FCA-EB1862CEE4C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004050" y="214313"/>
            <a:ext cx="1951038" cy="59182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50938" y="214313"/>
            <a:ext cx="5700712" cy="5918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C5AF6-D76B-4D16-90C2-0854893EEC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64FDAC-A736-4E9F-9D0F-03CA9A52CC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Заголовок, 1 большой объект и 2 маленьких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0938" y="214313"/>
            <a:ext cx="7793037" cy="146208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145088" y="20177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145088" y="4151313"/>
            <a:ext cx="3810000" cy="1981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BAC27-1143-4F80-90CE-3009EA44BA8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AA9B2F-E429-45B8-A413-BFB9A94A22F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116F09-93EF-4455-A2E1-DB817A049A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4884D8-B6DF-4BC8-8E46-E3C3BF0A7B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3112E4-EF7B-41C7-96CD-D49E4CE46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CEEA9-EA3D-4B0A-8DF3-8501AF13B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EBEA5-F56E-45BB-B4BC-A169B1874FC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385D5-A29A-4ED5-837D-3F7BF044DE5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B6F3D4-38BD-4238-8AC4-EF29160C97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0">
          <a:gsLst>
            <a:gs pos="0">
              <a:schemeClr val="tx2">
                <a:lumMod val="40000"/>
                <a:lumOff val="60000"/>
              </a:schemeClr>
            </a:gs>
            <a:gs pos="100000">
              <a:srgbClr val="CCFF99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8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8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8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9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9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kumimoji="1" lang="ru-RU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759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759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583E1DC-04CA-44EB-A5FA-8A8FD66974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ransition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smiles.33b.ru/smile.103008.html" TargetMode="Externa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gif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miles.33b.ru/smile.103428.html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160463" y="306388"/>
            <a:ext cx="7650162" cy="1168400"/>
          </a:xfrm>
        </p:spPr>
        <p:txBody>
          <a:bodyPr anchor="ctr"/>
          <a:lstStyle/>
          <a:p>
            <a:pPr eaLnBrk="1" hangingPunct="1">
              <a:defRPr/>
            </a:pPr>
            <a:r>
              <a:rPr lang="ru-RU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ru-RU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sz="4000" b="1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5123" name="WordArt 10"/>
          <p:cNvSpPr>
            <a:spLocks noChangeArrowheads="1" noChangeShapeType="1" noTextEdit="1"/>
          </p:cNvSpPr>
          <p:nvPr/>
        </p:nvSpPr>
        <p:spPr bwMode="auto">
          <a:xfrm>
            <a:off x="571472" y="1785926"/>
            <a:ext cx="8135937" cy="2071702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fromWordArt="1">
            <a:prstTxWarp prst="textCanDown">
              <a:avLst>
                <a:gd name="adj" fmla="val 14287"/>
              </a:avLst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sz="3200" b="1" kern="10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Психологическая готовность </a:t>
            </a:r>
          </a:p>
          <a:p>
            <a:pPr algn="ctr"/>
            <a:r>
              <a:rPr lang="ru-RU" sz="3200" b="1" kern="10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Ребёнка </a:t>
            </a:r>
            <a:r>
              <a:rPr lang="ru-RU" sz="3200" b="1" kern="10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 к школе</a:t>
            </a:r>
            <a:r>
              <a:rPr lang="ru-RU" sz="3200" b="1" kern="10" cap="all" dirty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Impact"/>
              </a:rPr>
              <a:t>.</a:t>
            </a:r>
            <a:endParaRPr lang="ru-RU" sz="3200" b="1" kern="10" cap="all" dirty="0" smtClean="0">
              <a:ln w="0"/>
              <a:solidFill>
                <a:srgbClr val="C00000"/>
              </a:solidFill>
              <a:effectLst>
                <a:reflection blurRad="12700" stA="50000" endPos="50000" dist="5000" dir="5400000" sy="-100000" rotWithShape="0"/>
              </a:effectLst>
              <a:latin typeface="Impact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6929454" y="5857892"/>
            <a:ext cx="1857388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Подготовила 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педагог </a:t>
            </a:r>
            <a:r>
              <a:rPr kumimoji="0" lang="ru-RU" sz="11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психолог: </a:t>
            </a:r>
            <a:r>
              <a:rPr lang="ru-RU" sz="1100" b="1" dirty="0" err="1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Домашникова.Е.В</a:t>
            </a:r>
            <a:r>
              <a:rPr lang="ru-RU" sz="1100" b="1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kumimoji="0" lang="ru-RU" sz="11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8" name="Picture 25" descr="a29038e3f7639887aea70b1818307af1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57554" y="4357694"/>
            <a:ext cx="2357454" cy="2120904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04950" y="188913"/>
            <a:ext cx="7639050" cy="1439862"/>
          </a:xfrm>
          <a:noFill/>
        </p:spPr>
        <p:txBody>
          <a:bodyPr/>
          <a:lstStyle/>
          <a:p>
            <a:pPr eaLnBrk="1" hangingPunct="1"/>
            <a:r>
              <a:rPr lang="ru-RU" sz="3600" b="1" i="1" smtClean="0"/>
              <a:t>рисование орнамента по клеточкам</a:t>
            </a:r>
          </a:p>
        </p:txBody>
      </p:sp>
      <p:pic>
        <p:nvPicPr>
          <p:cNvPr id="109571" name="Picture 3" descr="r_1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95288" y="2276475"/>
            <a:ext cx="4294187" cy="2300288"/>
          </a:xfrm>
          <a:noFill/>
        </p:spPr>
      </p:pic>
      <p:pic>
        <p:nvPicPr>
          <p:cNvPr id="109572" name="Picture 4" descr="r_1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787900" y="4005263"/>
            <a:ext cx="4049713" cy="2300287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9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09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404813"/>
            <a:ext cx="7567612" cy="1252537"/>
          </a:xfrm>
          <a:noFill/>
        </p:spPr>
        <p:txBody>
          <a:bodyPr/>
          <a:lstStyle/>
          <a:p>
            <a:pPr eaLnBrk="1" hangingPunct="1"/>
            <a:r>
              <a:rPr lang="ru-RU" sz="3600" b="1" i="1" smtClean="0"/>
              <a:t>рисование линий различной формы и сложности</a:t>
            </a:r>
          </a:p>
        </p:txBody>
      </p:sp>
      <p:pic>
        <p:nvPicPr>
          <p:cNvPr id="110595" name="Picture 3" descr="Изображение 0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076825" y="2420938"/>
            <a:ext cx="3411538" cy="4114800"/>
          </a:xfrm>
          <a:noFill/>
        </p:spPr>
      </p:pic>
      <p:pic>
        <p:nvPicPr>
          <p:cNvPr id="110596" name="Picture 4" descr="pic01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900113" y="2636838"/>
            <a:ext cx="3816350" cy="3454400"/>
          </a:xfr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05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05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05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05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5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05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059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7793037" cy="1462087"/>
          </a:xfrm>
        </p:spPr>
        <p:txBody>
          <a:bodyPr/>
          <a:lstStyle/>
          <a:p>
            <a:pPr eaLnBrk="1" hangingPunct="1"/>
            <a:r>
              <a:rPr lang="ru-RU" b="1" i="1" dirty="0" smtClean="0">
                <a:solidFill>
                  <a:schemeClr val="hlink"/>
                </a:solidFill>
              </a:rPr>
              <a:t>Это важно!</a:t>
            </a:r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2133600"/>
            <a:ext cx="8229600" cy="5111750"/>
          </a:xfrm>
        </p:spPr>
        <p:txBody>
          <a:bodyPr/>
          <a:lstStyle/>
          <a:p>
            <a:pPr eaLnBrk="1" hangingPunct="1"/>
            <a:r>
              <a:rPr lang="ru-RU" sz="2800" dirty="0" smtClean="0"/>
              <a:t>Не учить ребенка читать, а развивать речь, способность различать звуки</a:t>
            </a:r>
          </a:p>
          <a:p>
            <a:pPr eaLnBrk="1" hangingPunct="1"/>
            <a:r>
              <a:rPr lang="ru-RU" sz="2800" dirty="0" smtClean="0"/>
              <a:t>Не учить писать, а развивать мелкую моторику</a:t>
            </a:r>
          </a:p>
          <a:p>
            <a:pPr eaLnBrk="1" hangingPunct="1"/>
            <a:r>
              <a:rPr lang="ru-RU" sz="2800" dirty="0" smtClean="0"/>
              <a:t>Развивать способность ребенка слушать, понимать смысл прочитанного,               уметь пересказывать </a:t>
            </a:r>
          </a:p>
        </p:txBody>
      </p:sp>
      <p:pic>
        <p:nvPicPr>
          <p:cNvPr id="111622" name="Picture 6" descr="ag00293_(p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32588" y="4652963"/>
            <a:ext cx="1968500" cy="196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16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16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1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16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16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16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1618" grpId="0"/>
      <p:bldP spid="11161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Модель выпускника детского сада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2017712"/>
            <a:ext cx="8812244" cy="4840287"/>
          </a:xfrm>
        </p:spPr>
        <p:txBody>
          <a:bodyPr/>
          <a:lstStyle/>
          <a:p>
            <a:r>
              <a:rPr lang="ru-RU" sz="2000" b="1" dirty="0" smtClean="0"/>
              <a:t>физически развитый;</a:t>
            </a:r>
            <a:endParaRPr lang="ru-RU" sz="2000" dirty="0" smtClean="0"/>
          </a:p>
          <a:p>
            <a:r>
              <a:rPr lang="ru-RU" sz="2000" b="1" dirty="0" smtClean="0"/>
              <a:t>любознательный, активный;</a:t>
            </a:r>
          </a:p>
          <a:p>
            <a:r>
              <a:rPr lang="ru-RU" sz="2000" b="1" dirty="0" smtClean="0"/>
              <a:t>эмоционально отзывчивый;</a:t>
            </a:r>
            <a:endParaRPr lang="ru-RU" sz="2000" dirty="0" smtClean="0"/>
          </a:p>
          <a:p>
            <a:r>
              <a:rPr lang="ru-RU" sz="2000" b="1" dirty="0" smtClean="0"/>
              <a:t>овладевший средствами общения и способами взаимодействия со взрослыми и сверстниками;</a:t>
            </a:r>
          </a:p>
          <a:p>
            <a:r>
              <a:rPr lang="ru-RU" sz="2000" b="1" dirty="0" smtClean="0"/>
              <a:t>способный управлять своим поведением и планировать свои действия;</a:t>
            </a:r>
          </a:p>
          <a:p>
            <a:r>
              <a:rPr lang="ru-RU" sz="2000" b="1" dirty="0" smtClean="0"/>
              <a:t>способный решать интеллектуальные и личностные задачи;</a:t>
            </a:r>
          </a:p>
          <a:p>
            <a:r>
              <a:rPr lang="ru-RU" sz="2000" b="1" dirty="0" smtClean="0"/>
              <a:t>имеющий первичные представления о себе, семье, обществе, государстве, мире и природе;</a:t>
            </a:r>
            <a:endParaRPr lang="ru-RU" sz="2000" dirty="0" smtClean="0"/>
          </a:p>
          <a:p>
            <a:r>
              <a:rPr lang="ru-RU" sz="2000" b="1" dirty="0" smtClean="0"/>
              <a:t>овладевший универсальными предпосылками учебной деятельности;</a:t>
            </a:r>
          </a:p>
          <a:p>
            <a:r>
              <a:rPr lang="ru-RU" sz="2000" b="1" dirty="0" smtClean="0"/>
              <a:t>овладевший необходимыми умениями и навыками.</a:t>
            </a:r>
            <a:endParaRPr lang="ru-RU" sz="2000" dirty="0"/>
          </a:p>
        </p:txBody>
      </p:sp>
      <p:pic>
        <p:nvPicPr>
          <p:cNvPr id="1027" name="Picture 3" descr="D:\все мамино\шаблоны\анимашки\ludia-2494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357166"/>
            <a:ext cx="1238250" cy="1238250"/>
          </a:xfrm>
          <a:prstGeom prst="rect">
            <a:avLst/>
          </a:prstGeom>
          <a:noFill/>
        </p:spPr>
      </p:pic>
      <p:pic>
        <p:nvPicPr>
          <p:cNvPr id="8" name="Picture 10" descr="doc24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1928802"/>
            <a:ext cx="1944688" cy="141605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Содержимое 2"/>
          <p:cNvSpPr>
            <a:spLocks noGrp="1"/>
          </p:cNvSpPr>
          <p:nvPr>
            <p:ph idx="4294967295"/>
          </p:nvPr>
        </p:nvSpPr>
        <p:spPr>
          <a:xfrm>
            <a:off x="323850" y="115888"/>
            <a:ext cx="8605838" cy="4846637"/>
          </a:xfrm>
        </p:spPr>
        <p:txBody>
          <a:bodyPr/>
          <a:lstStyle/>
          <a:p>
            <a:pPr marL="273050" indent="-273050" algn="ctr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7030A0"/>
                </a:solidFill>
              </a:rPr>
              <a:t>Ребенок – это чистый лист, который нам предстоит заполнить. </a:t>
            </a:r>
          </a:p>
          <a:p>
            <a:pPr marL="273050" indent="-273050" algn="ctr" eaLnBrk="1" hangingPunct="1">
              <a:buFont typeface="Wingdings" pitchFamily="2" charset="2"/>
              <a:buNone/>
            </a:pPr>
            <a:r>
              <a:rPr lang="ru-RU" sz="3600" b="1" smtClean="0">
                <a:solidFill>
                  <a:srgbClr val="7030A0"/>
                </a:solidFill>
              </a:rPr>
              <a:t>И от того, как мы это будем делать, зависит образ будущей личности.</a:t>
            </a:r>
          </a:p>
        </p:txBody>
      </p:sp>
      <p:pic>
        <p:nvPicPr>
          <p:cNvPr id="27651" name="Picture 2" descr="C:\Documents and Settings\Администратор\Мои документы\Мои рисунки\школа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413" y="3644900"/>
            <a:ext cx="4314825" cy="3033713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12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pPr eaLnBrk="1" hangingPunct="1">
              <a:defRPr/>
            </a:pPr>
            <a:endParaRPr lang="ru-RU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601788" y="2106613"/>
            <a:ext cx="6276975" cy="3986212"/>
          </a:xfrm>
        </p:spPr>
        <p:txBody>
          <a:bodyPr/>
          <a:lstStyle/>
          <a:p>
            <a:pPr eaLnBrk="1" hangingPunct="1">
              <a:defRPr/>
            </a:pPr>
            <a:endParaRPr lang="ru-RU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29700" name="Picture 4" descr="1168876570_ya_120107_b"/>
          <p:cNvPicPr>
            <a:picLocks noChangeAspect="1" noChangeArrowheads="1"/>
          </p:cNvPicPr>
          <p:nvPr/>
        </p:nvPicPr>
        <p:blipFill>
          <a:blip r:embed="rId2" cstate="print"/>
          <a:srcRect b="4498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9" name="WordArt 5"/>
          <p:cNvSpPr>
            <a:spLocks noChangeArrowheads="1" noChangeShapeType="1" noTextEdit="1"/>
          </p:cNvSpPr>
          <p:nvPr/>
        </p:nvSpPr>
        <p:spPr bwMode="auto">
          <a:xfrm>
            <a:off x="2627313" y="-242888"/>
            <a:ext cx="5688012" cy="21605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4319"/>
              </a:avLst>
            </a:prstTxWarp>
          </a:bodyPr>
          <a:lstStyle/>
          <a:p>
            <a:pPr algn="ctr"/>
            <a:endParaRPr lang="ru-RU" sz="4400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Impact"/>
            </a:endParaRPr>
          </a:p>
          <a:p>
            <a:pPr algn="ctr"/>
            <a:r>
              <a:rPr lang="ru-RU" sz="4400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Impact"/>
              </a:rPr>
              <a:t>до встречи!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1366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1366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13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5" name="Rectangle 5"/>
          <p:cNvSpPr>
            <a:spLocks noChangeArrowheads="1"/>
          </p:cNvSpPr>
          <p:nvPr/>
        </p:nvSpPr>
        <p:spPr bwMode="auto">
          <a:xfrm>
            <a:off x="142844" y="1928802"/>
            <a:ext cx="8569325" cy="6001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Blip>
                <a:blip r:embed="rId2"/>
              </a:buBlip>
            </a:pPr>
            <a:r>
              <a:rPr lang="ru-RU" sz="3200" b="1" i="1" dirty="0" smtClean="0"/>
              <a:t>Мотивационная готовность</a:t>
            </a:r>
          </a:p>
          <a:p>
            <a:pPr>
              <a:buBlip>
                <a:blip r:embed="rId2"/>
              </a:buBlip>
            </a:pPr>
            <a:endParaRPr lang="ru-RU" sz="3200" b="1" i="1" dirty="0" smtClean="0"/>
          </a:p>
          <a:p>
            <a:pPr>
              <a:buFontTx/>
              <a:buBlip>
                <a:blip r:embed="rId2"/>
              </a:buBlip>
            </a:pPr>
            <a:r>
              <a:rPr lang="ru-RU" sz="3200" b="1" i="1" dirty="0" smtClean="0"/>
              <a:t>Волевая </a:t>
            </a:r>
            <a:r>
              <a:rPr lang="ru-RU" sz="3200" b="1" i="1" dirty="0"/>
              <a:t>готовность</a:t>
            </a:r>
          </a:p>
          <a:p>
            <a:pPr>
              <a:buFontTx/>
              <a:buBlip>
                <a:blip r:embed="rId2"/>
              </a:buBlip>
            </a:pPr>
            <a:endParaRPr lang="ru-RU" sz="3200" b="1" i="1" dirty="0"/>
          </a:p>
          <a:p>
            <a:pPr>
              <a:buBlip>
                <a:blip r:embed="rId2"/>
              </a:buBlip>
            </a:pPr>
            <a:r>
              <a:rPr lang="ru-RU" sz="3200" b="1" i="1" dirty="0" smtClean="0"/>
              <a:t>Интеллектуальная  готовность</a:t>
            </a:r>
          </a:p>
          <a:p>
            <a:endParaRPr lang="ru-RU" sz="3200" b="1" i="1" dirty="0" smtClean="0"/>
          </a:p>
          <a:p>
            <a:pPr>
              <a:buFontTx/>
              <a:buBlip>
                <a:blip r:embed="rId2"/>
              </a:buBlip>
            </a:pPr>
            <a:r>
              <a:rPr lang="ru-RU" sz="3200" b="1" i="1" dirty="0" smtClean="0"/>
              <a:t>Социальная </a:t>
            </a:r>
            <a:r>
              <a:rPr lang="ru-RU" sz="3200" b="1" i="1" dirty="0"/>
              <a:t>готовность</a:t>
            </a:r>
          </a:p>
          <a:p>
            <a:pPr>
              <a:buFontTx/>
              <a:buBlip>
                <a:blip r:embed="rId2"/>
              </a:buBlip>
            </a:pPr>
            <a:endParaRPr lang="ru-RU" sz="3200" b="1" i="1" dirty="0"/>
          </a:p>
          <a:p>
            <a:endParaRPr lang="ru-RU" sz="3200" b="1" i="1" dirty="0"/>
          </a:p>
          <a:p>
            <a:endParaRPr lang="ru-RU" sz="3200" b="1" i="1" dirty="0"/>
          </a:p>
          <a:p>
            <a:endParaRPr lang="ru-RU" sz="3200" b="1" i="1" dirty="0">
              <a:latin typeface="Arial" charset="0"/>
            </a:endParaRPr>
          </a:p>
          <a:p>
            <a:endParaRPr lang="ru-RU" sz="3200" b="1" i="1" dirty="0">
              <a:latin typeface="Arial" charset="0"/>
            </a:endParaRPr>
          </a:p>
        </p:txBody>
      </p:sp>
      <p:sp>
        <p:nvSpPr>
          <p:cNvPr id="93189" name="Text Box 5"/>
          <p:cNvSpPr txBox="1">
            <a:spLocks noChangeArrowheads="1"/>
          </p:cNvSpPr>
          <p:nvPr/>
        </p:nvSpPr>
        <p:spPr bwMode="auto">
          <a:xfrm>
            <a:off x="1547813" y="404813"/>
            <a:ext cx="72009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chemeClr val="tx2"/>
                </a:solidFill>
              </a:rPr>
              <a:t>Психологическая готовность:</a:t>
            </a:r>
          </a:p>
        </p:txBody>
      </p:sp>
      <p:pic>
        <p:nvPicPr>
          <p:cNvPr id="5" name="Picture 24" descr="bbede0006c530d485ca772fc67e59d7f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58148" y="3500438"/>
            <a:ext cx="1089025" cy="1814513"/>
          </a:xfrm>
          <a:prstGeom prst="rect">
            <a:avLst/>
          </a:prstGeom>
          <a:noFill/>
        </p:spPr>
      </p:pic>
      <p:pic>
        <p:nvPicPr>
          <p:cNvPr id="6" name="Picture 13" descr="урок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43768" y="1785926"/>
            <a:ext cx="1336675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09" name="Picture 1" descr="D:\все мамино\шаблоны\Детки\0_62126_23300486_M.gif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000760" y="5000636"/>
            <a:ext cx="971550" cy="1447800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b="1" i="1" smtClean="0"/>
              <a:t>Мотивационная готовность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40200" y="1916113"/>
            <a:ext cx="4679950" cy="4465637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dirty="0" smtClean="0"/>
              <a:t>желание учиться, получать знания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умение слушать учителя и выполнять его задания</a:t>
            </a:r>
          </a:p>
          <a:p>
            <a:pPr eaLnBrk="1" hangingPunct="1">
              <a:lnSpc>
                <a:spcPct val="90000"/>
              </a:lnSpc>
            </a:pPr>
            <a:r>
              <a:rPr lang="ru-RU" dirty="0" smtClean="0"/>
              <a:t>определенный уровень развития мышления, памяти, внимания. </a:t>
            </a:r>
          </a:p>
        </p:txBody>
      </p:sp>
      <p:pic>
        <p:nvPicPr>
          <p:cNvPr id="97285" name="Picture 5" descr="s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550" y="2060575"/>
            <a:ext cx="3049588" cy="424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7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7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7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  <p:bldP spid="9728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260350"/>
            <a:ext cx="7793037" cy="1462088"/>
          </a:xfrm>
        </p:spPr>
        <p:txBody>
          <a:bodyPr/>
          <a:lstStyle/>
          <a:p>
            <a:pPr eaLnBrk="1" hangingPunct="1"/>
            <a:r>
              <a:rPr lang="ru-RU" b="1" i="1" dirty="0" smtClean="0"/>
              <a:t>Волевая готовность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1550" y="21336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умеет ставить цель;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 принимать решения; 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намечать план действий; 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принимать усилия для реализации</a:t>
            </a:r>
          </a:p>
          <a:p>
            <a:pPr eaLnBrk="1" hangingPunct="1">
              <a:lnSpc>
                <a:spcPct val="90000"/>
              </a:lnSpc>
              <a:buNone/>
            </a:pPr>
            <a:r>
              <a:rPr lang="ru-RU" sz="3600" dirty="0" smtClean="0"/>
              <a:t>    поставленной цели;</a:t>
            </a:r>
          </a:p>
          <a:p>
            <a:pPr eaLnBrk="1" hangingPunct="1">
              <a:lnSpc>
                <a:spcPct val="90000"/>
              </a:lnSpc>
            </a:pPr>
            <a:r>
              <a:rPr lang="ru-RU" sz="3600" dirty="0" smtClean="0"/>
              <a:t>преодолевать препятствия.</a:t>
            </a:r>
          </a:p>
        </p:txBody>
      </p:sp>
      <p:pic>
        <p:nvPicPr>
          <p:cNvPr id="5" name="Picture 4" descr="http://im8-tub.yandex.net/i?id=466128836-16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99002">
            <a:off x="6696402" y="1927164"/>
            <a:ext cx="2041086" cy="164493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Picture 6" descr="http://im4-tub.yandex.net/i?id=108184382-08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1204560">
            <a:off x="6881468" y="3959763"/>
            <a:ext cx="1881191" cy="17618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7" name="Текст 2"/>
          <p:cNvSpPr>
            <a:spLocks noGrp="1"/>
          </p:cNvSpPr>
          <p:nvPr>
            <p:ph type="body" sz="half" idx="4294967295"/>
          </p:nvPr>
        </p:nvSpPr>
        <p:spPr>
          <a:xfrm>
            <a:off x="214283" y="2781300"/>
            <a:ext cx="4548218" cy="3494088"/>
          </a:xfrm>
        </p:spPr>
        <p:txBody>
          <a:bodyPr/>
          <a:lstStyle/>
          <a:p>
            <a:pPr marL="273050" indent="-273050" eaLnBrk="1" hangingPunct="1">
              <a:buFont typeface="Wingdings" pitchFamily="2" charset="2"/>
              <a:buChar char="§"/>
            </a:pPr>
            <a:r>
              <a:rPr lang="ru-RU" sz="3600" dirty="0" smtClean="0"/>
              <a:t>наличие кругозора</a:t>
            </a:r>
          </a:p>
          <a:p>
            <a:pPr marL="273050" indent="-273050" eaLnBrk="1" hangingPunct="1">
              <a:buFont typeface="Wingdings" pitchFamily="2" charset="2"/>
              <a:buChar char="§"/>
            </a:pPr>
            <a:r>
              <a:rPr lang="ru-RU" sz="3600" dirty="0" smtClean="0"/>
              <a:t>запас конкретных знаний</a:t>
            </a:r>
          </a:p>
          <a:p>
            <a:pPr marL="273050" indent="-273050" eaLnBrk="1" hangingPunct="1">
              <a:buFont typeface="Wingdings" pitchFamily="2" charset="2"/>
              <a:buChar char="§"/>
            </a:pPr>
            <a:r>
              <a:rPr lang="ru-RU" sz="3600" dirty="0" smtClean="0"/>
              <a:t> интерес к знаниям.</a:t>
            </a:r>
          </a:p>
        </p:txBody>
      </p:sp>
      <p:sp>
        <p:nvSpPr>
          <p:cNvPr id="98309" name="Text Box 5"/>
          <p:cNvSpPr txBox="1">
            <a:spLocks noChangeArrowheads="1"/>
          </p:cNvSpPr>
          <p:nvPr/>
        </p:nvSpPr>
        <p:spPr bwMode="auto">
          <a:xfrm>
            <a:off x="1547813" y="333375"/>
            <a:ext cx="7488237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400" b="1" i="1">
                <a:solidFill>
                  <a:schemeClr val="tx2"/>
                </a:solidFill>
              </a:rPr>
              <a:t>Интеллектуальная готовность</a:t>
            </a:r>
          </a:p>
        </p:txBody>
      </p:sp>
      <p:pic>
        <p:nvPicPr>
          <p:cNvPr id="8" name="Picture 4" descr="http://im8-tub.yandex.net/i?id=35723225-08-2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57752" y="2071678"/>
            <a:ext cx="2181231" cy="134789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9" name="Picture 6" descr="http://im4-tub.yandex.net/i?id=378549257-12-2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16" y="3357562"/>
            <a:ext cx="1785950" cy="164306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0" name="Picture 6" descr="http://im0-tub.yandex.net/i?id=356028713-03-2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0" y="4929198"/>
            <a:ext cx="2286006" cy="157163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Социальная готовность </a:t>
            </a:r>
            <a:endParaRPr lang="ru-RU" dirty="0" smtClean="0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357158" y="2017713"/>
            <a:ext cx="8597930" cy="4114800"/>
          </a:xfrm>
        </p:spPr>
        <p:txBody>
          <a:bodyPr/>
          <a:lstStyle/>
          <a:p>
            <a:r>
              <a:rPr lang="ru-RU" smtClean="0"/>
              <a:t>умение строить отношения с учителем</a:t>
            </a:r>
          </a:p>
          <a:p>
            <a:endParaRPr lang="ru-RU" smtClean="0"/>
          </a:p>
          <a:p>
            <a:r>
              <a:rPr lang="ru-RU" smtClean="0"/>
              <a:t>умение общаться со сверстниками</a:t>
            </a:r>
          </a:p>
          <a:p>
            <a:endParaRPr lang="ru-RU" smtClean="0"/>
          </a:p>
          <a:p>
            <a:r>
              <a:rPr lang="ru-RU" smtClean="0"/>
              <a:t>отношение к себе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1692275" y="1052513"/>
            <a:ext cx="7127875" cy="23764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Рекомендации родителям</a:t>
            </a:r>
          </a:p>
          <a:p>
            <a:pPr algn="ctr"/>
            <a:r>
              <a:rPr lang="ru-RU" sz="3600" kern="10" dirty="0" smtClean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по подготовке </a:t>
            </a:r>
            <a:r>
              <a:rPr lang="ru-RU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ребенка</a:t>
            </a:r>
          </a:p>
          <a:p>
            <a:pPr algn="ctr"/>
            <a:r>
              <a:rPr lang="ru-RU" sz="3600" kern="10" dirty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к </a:t>
            </a:r>
            <a:r>
              <a:rPr lang="ru-RU" sz="3600" kern="10" dirty="0" smtClean="0">
                <a:ln w="25400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Impact"/>
              </a:rPr>
              <a:t>школе.</a:t>
            </a:r>
            <a:endParaRPr lang="ru-RU" sz="3600" kern="10" dirty="0">
              <a:ln w="25400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9999"/>
                  </a:srgbClr>
                </a:outerShdw>
              </a:effectLst>
              <a:latin typeface="Impact"/>
            </a:endParaRPr>
          </a:p>
        </p:txBody>
      </p:sp>
      <p:pic>
        <p:nvPicPr>
          <p:cNvPr id="104451" name="Picture 3" descr="р2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915150" y="3573463"/>
            <a:ext cx="1844675" cy="251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4453" name="Picture 5" descr="T03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3357563"/>
            <a:ext cx="2449512" cy="2449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3600" b="1" i="1" dirty="0" smtClean="0"/>
              <a:t>Упражнения, которые помогут подготовить ребенка к школе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2133600"/>
            <a:ext cx="8229600" cy="49974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smtClean="0"/>
              <a:t>Задачи – головоломки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Мозаика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Назови одним словом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Какая фигура не подходит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Отгадай загадку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Закончи предложение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Четвертый лишний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Скажи наоборот</a:t>
            </a:r>
          </a:p>
          <a:p>
            <a:pPr eaLnBrk="1" hangingPunct="1">
              <a:lnSpc>
                <a:spcPct val="80000"/>
              </a:lnSpc>
            </a:pPr>
            <a:r>
              <a:rPr lang="ru-RU" sz="2800" smtClean="0"/>
              <a:t>Что будет, если…</a:t>
            </a:r>
          </a:p>
          <a:p>
            <a:pPr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800" smtClean="0"/>
          </a:p>
        </p:txBody>
      </p:sp>
      <p:pic>
        <p:nvPicPr>
          <p:cNvPr id="105476" name="Picture 4" descr="Книга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2060575"/>
            <a:ext cx="1944687" cy="194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5478" name="Picture 24" descr="girl_about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4076700"/>
            <a:ext cx="1438275" cy="172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54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54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54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0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5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5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5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5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05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05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5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05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5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997200"/>
            <a:ext cx="7793037" cy="1462088"/>
          </a:xfrm>
        </p:spPr>
        <p:txBody>
          <a:bodyPr/>
          <a:lstStyle/>
          <a:p>
            <a:pPr eaLnBrk="1" hangingPunct="1"/>
            <a:r>
              <a:rPr lang="ru-RU" b="1" i="1" smtClean="0"/>
              <a:t>Развитие мелкой моторики и графических навыков</a:t>
            </a:r>
          </a:p>
        </p:txBody>
      </p:sp>
      <p:pic>
        <p:nvPicPr>
          <p:cNvPr id="115718" name="Picture 6" descr="ag00217_(p)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00788" y="4076700"/>
            <a:ext cx="2160587" cy="2160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57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157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</p:bldLst>
  </p:timing>
</p:sld>
</file>

<file path=ppt/theme/theme1.xml><?xml version="1.0" encoding="utf-8"?>
<a:theme xmlns:a="http://schemas.openxmlformats.org/drawingml/2006/main" name="Палитра">
  <a:themeElements>
    <a:clrScheme name="Палитра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Палитра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Палитра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алитра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алитра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</Template>
  <TotalTime>621</TotalTime>
  <Words>286</Words>
  <Application>Microsoft Office PowerPoint</Application>
  <PresentationFormat>Экран (4:3)</PresentationFormat>
  <Paragraphs>71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Палитра</vt:lpstr>
      <vt:lpstr> </vt:lpstr>
      <vt:lpstr>Слайд 2</vt:lpstr>
      <vt:lpstr>Мотивационная готовность</vt:lpstr>
      <vt:lpstr>Волевая готовность</vt:lpstr>
      <vt:lpstr>Слайд 5</vt:lpstr>
      <vt:lpstr>Социальная готовность </vt:lpstr>
      <vt:lpstr>Слайд 7</vt:lpstr>
      <vt:lpstr>Упражнения, которые помогут подготовить ребенка к школе</vt:lpstr>
      <vt:lpstr>Развитие мелкой моторики и графических навыков</vt:lpstr>
      <vt:lpstr>рисование орнамента по клеточкам</vt:lpstr>
      <vt:lpstr>рисование линий различной формы и сложности</vt:lpstr>
      <vt:lpstr>Это важно!</vt:lpstr>
      <vt:lpstr>Модель выпускника детского сада</vt:lpstr>
      <vt:lpstr>Слайд 14</vt:lpstr>
      <vt:lpstr>Слайд 15</vt:lpstr>
    </vt:vector>
  </TitlesOfParts>
  <Manager/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subject/>
  <dc:creator>*</dc:creator>
  <cp:keywords/>
  <dc:description/>
  <cp:lastModifiedBy>admin</cp:lastModifiedBy>
  <cp:revision>43</cp:revision>
  <dcterms:created xsi:type="dcterms:W3CDTF">2008-11-04T09:17:49Z</dcterms:created>
  <dcterms:modified xsi:type="dcterms:W3CDTF">2020-10-08T10:17:06Z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TC010721251049</vt:lpwstr>
  </property>
</Properties>
</file>