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1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57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44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70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5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4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45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33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56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4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5CF8-B102-4E48-9136-3C0B9A741B41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3A79-B1DC-42D1-ADA4-F67E7CAF0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82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усл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61"/>
          <a:stretch>
            <a:fillRect/>
          </a:stretch>
        </p:blipFill>
        <p:spPr bwMode="auto">
          <a:xfrm>
            <a:off x="536575" y="2331359"/>
            <a:ext cx="6804025" cy="420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219" name="Picture 3" descr="гус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7088" y="2436812"/>
            <a:ext cx="2757487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56299" y="190499"/>
            <a:ext cx="6005513" cy="1803401"/>
            <a:chOff x="108702638" y="108739875"/>
            <a:chExt cx="2962275" cy="2876550"/>
          </a:xfrm>
        </p:grpSpPr>
        <p:sp>
          <p:nvSpPr>
            <p:cNvPr id="3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9225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6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7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8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9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0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1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2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3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4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5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6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7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8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39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0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1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2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3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4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5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6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7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8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49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50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51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52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Был Садко молодец, молодой Гусляр,</a:t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Как начнет играть, пляшет млад и стар.</a:t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Как начнут у него гусли </a:t>
                </a:r>
                <a:r>
                  <a:rPr kumimoji="0" lang="ru-RU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звончаты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 петь,</a:t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Тут выкладывать медь, серебром греметь.</a:t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/>
                </a:r>
                <a:b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339257" y="747640"/>
            <a:ext cx="56721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Гусли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79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амов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4" y="622300"/>
            <a:ext cx="4410075" cy="50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43" name="Picture 3" descr="чай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521075"/>
            <a:ext cx="4264025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97512" y="948531"/>
            <a:ext cx="6694488" cy="2246313"/>
            <a:chOff x="108702638" y="108739875"/>
            <a:chExt cx="2962275" cy="2876550"/>
          </a:xfrm>
        </p:grpSpPr>
        <p:sp>
          <p:nvSpPr>
            <p:cNvPr id="3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10249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0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1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2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3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4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5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6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7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8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59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0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1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2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3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4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5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6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7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8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9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0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1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2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3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4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5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6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Самовар раздут и горд,</a:t>
                </a:r>
                <a:b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Чай по чашке выдаёт.</a:t>
                </a:r>
                <a:b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Вкусным чаем знаменит.</a:t>
                </a:r>
                <a:b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8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Ох, горяч! Но не сердит 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5221998" y="60744"/>
            <a:ext cx="56721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Русский самовар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6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омашняя утва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93812"/>
            <a:ext cx="6696075" cy="502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89800" y="242888"/>
            <a:ext cx="4902200" cy="6073775"/>
            <a:chOff x="108702638" y="108739875"/>
            <a:chExt cx="2962275" cy="2876550"/>
          </a:xfrm>
        </p:grpSpPr>
        <p:sp>
          <p:nvSpPr>
            <p:cNvPr id="3" name="Rectangle 4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11272" name="Picture 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3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4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5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6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7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8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79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0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1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2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3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4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5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6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7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8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9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0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1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2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3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4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5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6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7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8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9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6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737300"/>
                  </a:solidFill>
                  <a:effectLst/>
                  <a:latin typeface="Monotype Corsiva" panose="03010101010201010101" pitchFamily="66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Утварь- старо- русское слово, его часто употребляли раньше наши прабабушки и прадедушки. Утварь происходит от слова творить, делать своими руками. Ведь раньше посуду делали сами из дерева. Глины, которую потом обжигали. Камня, металла и других материалов.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872071" y="438415"/>
            <a:ext cx="567213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Домашняя утварь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1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ародные гулян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925" y="1768434"/>
            <a:ext cx="49625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народны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525" y="364487"/>
            <a:ext cx="43243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9525" y="2828925"/>
            <a:ext cx="5588000" cy="3736975"/>
            <a:chOff x="108702638" y="108739875"/>
            <a:chExt cx="2962275" cy="2876550"/>
          </a:xfrm>
        </p:grpSpPr>
        <p:sp>
          <p:nvSpPr>
            <p:cNvPr id="3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12297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8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9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0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1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2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3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4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5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6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7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8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09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0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1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2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3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4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5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6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7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8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19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0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1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2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3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324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  Л</a:t>
                </a: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юбит ярмарку народ: игры, </a:t>
                </a:r>
                <a:r>
                  <a:rPr kumimoji="0" lang="ru-RU" sz="2600" b="1" i="0" u="none" strike="noStrike" cap="none" normalizeH="0" baseline="0" dirty="0" err="1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плкяси</a:t>
                </a: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, хоровод!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На Руси обычай был — народ на ярмарку ходил!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Ложки, матрёшки, цветные сапожки,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Гармошки, балалайки есть, всех товаров здесь не счесть.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348118" y="364487"/>
            <a:ext cx="56721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Русские гуляния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8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fFjFokK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FS_RFBv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fZHKfdFx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891" y="559030"/>
            <a:ext cx="5271731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63434" y="2918241"/>
            <a:ext cx="567213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Россия—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Родина моя!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6845" y="3062377"/>
            <a:ext cx="50809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Уважаемые родители! 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just"/>
            <a:r>
              <a:rPr lang="ru-RU" sz="1400" dirty="0" smtClean="0"/>
              <a:t>	В данной презентации мы предлагаем познакомить детей с неофициальными и официальными символами России: матрешкой, балалайкой, березой, с народным костюмом и т.д.. Обогатить представления детей о государственных символах России (герб, флаг, гимн). Расширить  словарный запас детей новыми словами.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algn="just"/>
            <a:r>
              <a:rPr lang="ru-RU" sz="1400" dirty="0" smtClean="0"/>
              <a:t>	Воспитать </a:t>
            </a:r>
            <a:r>
              <a:rPr lang="ru-RU" sz="1400" dirty="0" smtClean="0"/>
              <a:t>уважительное отношение к символам России, </a:t>
            </a:r>
            <a:r>
              <a:rPr lang="ru-RU" sz="1400" dirty="0" smtClean="0"/>
              <a:t>чувство </a:t>
            </a:r>
            <a:r>
              <a:rPr lang="ru-RU" sz="1400" dirty="0" smtClean="0"/>
              <a:t>патриотизма и любви к своей Родине, чувство гордости за свою страну.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2290" name="Picture 2" descr="http://www.100book.ru/b1104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7318" y="564373"/>
            <a:ext cx="2294327" cy="234420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6469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96900" y="153989"/>
            <a:ext cx="111887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Наш национальный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костюм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кокошни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7" t="14143" r="12833" b="28773"/>
          <a:stretch>
            <a:fillRect/>
          </a:stretch>
        </p:blipFill>
        <p:spPr bwMode="auto">
          <a:xfrm>
            <a:off x="2012107" y="851109"/>
            <a:ext cx="1287494" cy="12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 descr="сарафан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18" r="16718"/>
          <a:stretch>
            <a:fillRect/>
          </a:stretch>
        </p:blipFill>
        <p:spPr bwMode="auto">
          <a:xfrm>
            <a:off x="1690622" y="2324100"/>
            <a:ext cx="193046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783" y="983179"/>
            <a:ext cx="1169891" cy="1169891"/>
          </a:xfrm>
          <a:prstGeom prst="rect">
            <a:avLst/>
          </a:prstGeom>
        </p:spPr>
      </p:pic>
      <p:pic>
        <p:nvPicPr>
          <p:cNvPr id="2053" name="Picture 5" descr="рубаха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976" y="1848270"/>
            <a:ext cx="1873250" cy="25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4" name="Picture 6" descr="шаровары-подростковы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6783" y="3471446"/>
            <a:ext cx="1674354" cy="294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357" y="5778524"/>
            <a:ext cx="1914286" cy="380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150" y="5778524"/>
            <a:ext cx="1914286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91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5" y="1693558"/>
            <a:ext cx="5638095" cy="42285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68725" y="301625"/>
            <a:ext cx="5672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Береза—символ России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 descr="https://printonic.ru/uploads/images/2016/04/04/img_5702b2c01a5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8307" y="2827996"/>
            <a:ext cx="3510638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001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усская пе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5220"/>
            <a:ext cx="5689600" cy="639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375400" y="1394108"/>
            <a:ext cx="5672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Русская печь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84912" y="3055938"/>
            <a:ext cx="5907088" cy="1830387"/>
            <a:chOff x="108702638" y="108739875"/>
            <a:chExt cx="2962275" cy="2876550"/>
          </a:xfrm>
        </p:grpSpPr>
        <p:sp>
          <p:nvSpPr>
            <p:cNvPr id="4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4105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6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7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8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9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0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1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2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3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4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2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3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Русская Печка, Русская Печка!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Нет в добром доме теплее местечка!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Рук неустанных и щедрых творение-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Предкам великим благодарение!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/>
                </a:r>
                <a:b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</a:b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6275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7025" y="568325"/>
            <a:ext cx="5672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Прялка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пря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28588"/>
            <a:ext cx="5678488" cy="69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2343773"/>
            <a:ext cx="6136499" cy="2948964"/>
            <a:chOff x="108702638" y="108726472"/>
            <a:chExt cx="3016627" cy="2889953"/>
          </a:xfrm>
        </p:grpSpPr>
        <p:sp>
          <p:nvSpPr>
            <p:cNvPr id="4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08756990" y="108726472"/>
              <a:ext cx="2962275" cy="2876550"/>
              <a:chOff x="108756990" y="108726472"/>
              <a:chExt cx="2962275" cy="2876550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108756990" y="108726472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5129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0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1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2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3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4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5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6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7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8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6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7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В низенькой светёлке Огонёк горит,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Молодая пряха, Под окном сидит.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Молода, красива, Карие глаза,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По плечам развита Русая коса.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Русая головка, Думы без конца…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Ты о чём мечтаешь, Девица – краса?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8172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485775" y="517525"/>
            <a:ext cx="56721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Лапти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лап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8000"/>
            <a:ext cx="59340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148" name="Picture 4" descr="лапти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7525"/>
            <a:ext cx="3787775" cy="284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456238" y="4102100"/>
            <a:ext cx="6526212" cy="2174875"/>
            <a:chOff x="108702638" y="108739875"/>
            <a:chExt cx="2962275" cy="2876550"/>
          </a:xfrm>
        </p:grpSpPr>
        <p:sp>
          <p:nvSpPr>
            <p:cNvPr id="4" name="Rectangle 6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6154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5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6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7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8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9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0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1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2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3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4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5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6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7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8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9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0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1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2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3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4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5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6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7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8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9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0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1" name="Picture 3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Rectangle 38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Взгляни на пару лыковых лаптей,</a:t>
                </a:r>
                <a:b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Они достойны взгляда между прочим.</a:t>
                </a:r>
                <a:b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В наш век среди затейливых вещей</a:t>
                </a:r>
                <a:b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2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Нет обуви бесхитростней и проще.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866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8825" y="531812"/>
            <a:ext cx="5672138" cy="89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Матрешка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матре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800" y="531812"/>
            <a:ext cx="4256088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46830" y="2805113"/>
            <a:ext cx="6526212" cy="2720975"/>
            <a:chOff x="108702638" y="108739875"/>
            <a:chExt cx="2962275" cy="2876550"/>
          </a:xfrm>
        </p:grpSpPr>
        <p:sp>
          <p:nvSpPr>
            <p:cNvPr id="4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08702638" y="108739875"/>
              <a:ext cx="2962275" cy="2876550"/>
              <a:chOff x="108702638" y="108739875"/>
              <a:chExt cx="2962275" cy="2876550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108702638" y="10873987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7177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78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79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0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1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2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3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4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5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6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7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8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9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0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1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2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3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4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5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6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7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8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9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0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1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2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3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4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1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Ой ты барышня-матрёшка,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Разноцветная одёжка,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Знает весь огромный мир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Этот русский сувенир!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3696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алал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32" r="14331"/>
          <a:stretch>
            <a:fillRect/>
          </a:stretch>
        </p:blipFill>
        <p:spPr bwMode="auto">
          <a:xfrm rot="3100822">
            <a:off x="1960461" y="703021"/>
            <a:ext cx="3888691" cy="56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5" name="Picture 3" descr="балалай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999" y="3466698"/>
            <a:ext cx="4092429" cy="282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81800" y="327025"/>
            <a:ext cx="5251450" cy="2644775"/>
            <a:chOff x="108702638" y="108739875"/>
            <a:chExt cx="2962275" cy="2876550"/>
          </a:xfrm>
        </p:grpSpPr>
        <p:sp>
          <p:nvSpPr>
            <p:cNvPr id="3" name="Rectangle 5" hidden="1"/>
            <p:cNvSpPr>
              <a:spLocks noChangeArrowheads="1"/>
            </p:cNvSpPr>
            <p:nvPr/>
          </p:nvSpPr>
          <p:spPr bwMode="auto">
            <a:xfrm>
              <a:off x="108702638" y="108739875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703938" y="108747901"/>
              <a:ext cx="2960114" cy="2833691"/>
              <a:chOff x="108703938" y="108747901"/>
              <a:chExt cx="2960114" cy="2833691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108703938" y="108747901"/>
                <a:ext cx="2960114" cy="2833691"/>
              </a:xfrm>
              <a:prstGeom prst="rect">
                <a:avLst/>
              </a:prstGeom>
              <a:noFill/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8756991" y="108782734"/>
                <a:ext cx="2853562" cy="2790833"/>
                <a:chOff x="108756991" y="108782734"/>
                <a:chExt cx="2853562" cy="2790833"/>
              </a:xfrm>
            </p:grpSpPr>
            <p:pic>
              <p:nvPicPr>
                <p:cNvPr id="8201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2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08782734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3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4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5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6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7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8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09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0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1647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1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5084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2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3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878273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4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12644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5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470160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6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09813873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7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164748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8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0" y="110508461"/>
                  <a:ext cx="361643" cy="363360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9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0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6992" y="111210209"/>
                  <a:ext cx="361641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1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6551" y="111210207"/>
                  <a:ext cx="361642" cy="363358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2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61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3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5670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4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83995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5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43554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6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905197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7" name="Picture 35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0866494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8" name="Picture 36" descr="j0105230"/>
                <p:cNvPicPr preferRelativeResize="0"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8911" y="111210207"/>
                  <a:ext cx="361642" cy="363359"/>
                </a:xfrm>
                <a:prstGeom prst="rect">
                  <a:avLst/>
                </a:prstGeom>
                <a:solidFill>
                  <a:srgbClr val="9494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in">
                      <a:solidFill>
                        <a:srgbClr val="CC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37"/>
              <p:cNvSpPr>
                <a:spLocks noChangeArrowheads="1"/>
              </p:cNvSpPr>
              <p:nvPr/>
            </p:nvSpPr>
            <p:spPr bwMode="auto">
              <a:xfrm>
                <a:off x="108861769" y="108887509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 Балалайка, балалайка,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Я в тебя влюбленная,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Потому что ты родная,</a:t>
                </a:r>
                <a:b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</a:b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rgbClr val="737300"/>
                    </a:solidFill>
                    <a:effectLst/>
                    <a:latin typeface="Monotype Corsiva" panose="03010101010201010101" pitchFamily="66" charset="0"/>
                  </a:rPr>
                  <a:t>Русская, народная!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-548955" y="116418"/>
            <a:ext cx="56721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Балалайка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198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201</Words>
  <Application>Microsoft Office PowerPoint</Application>
  <PresentationFormat>Произвольный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7</cp:revision>
  <dcterms:created xsi:type="dcterms:W3CDTF">2016-11-19T17:48:05Z</dcterms:created>
  <dcterms:modified xsi:type="dcterms:W3CDTF">2020-06-07T17:42:22Z</dcterms:modified>
</cp:coreProperties>
</file>