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-12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471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057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844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983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070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859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04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345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833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856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84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  <a:gs pos="100000">
              <a:schemeClr val="accent3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75CF8-B102-4E48-9136-3C0B9A741B4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482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гусли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61"/>
          <a:stretch>
            <a:fillRect/>
          </a:stretch>
        </p:blipFill>
        <p:spPr bwMode="auto">
          <a:xfrm>
            <a:off x="536575" y="2331359"/>
            <a:ext cx="6804025" cy="420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219" name="Picture 3" descr="гус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2436812"/>
            <a:ext cx="2757487" cy="403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56299" y="190499"/>
            <a:ext cx="6005513" cy="1803401"/>
            <a:chOff x="108702638" y="108739875"/>
            <a:chExt cx="2962275" cy="2876550"/>
          </a:xfrm>
        </p:grpSpPr>
        <p:sp>
          <p:nvSpPr>
            <p:cNvPr id="3" name="Rectangle 5" hidden="1"/>
            <p:cNvSpPr>
              <a:spLocks noChangeArrowheads="1"/>
            </p:cNvSpPr>
            <p:nvPr/>
          </p:nvSpPr>
          <p:spPr bwMode="auto">
            <a:xfrm>
              <a:off x="108702638" y="108739875"/>
              <a:ext cx="2962275" cy="287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08702638" y="108739875"/>
              <a:ext cx="2962275" cy="2876550"/>
              <a:chOff x="108702638" y="108739875"/>
              <a:chExt cx="2962275" cy="2876550"/>
            </a:xfrm>
          </p:grpSpPr>
          <p:sp>
            <p:nvSpPr>
              <p:cNvPr id="5" name="Rectangle 7"/>
              <p:cNvSpPr>
                <a:spLocks noChangeArrowheads="1"/>
              </p:cNvSpPr>
              <p:nvPr/>
            </p:nvSpPr>
            <p:spPr bwMode="auto">
              <a:xfrm>
                <a:off x="108702638" y="108739875"/>
                <a:ext cx="2962275" cy="2876550"/>
              </a:xfrm>
              <a:prstGeom prst="rect">
                <a:avLst/>
              </a:prstGeom>
              <a:noFill/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108756991" y="108782734"/>
                <a:ext cx="2853562" cy="2790833"/>
                <a:chOff x="108756991" y="108782734"/>
                <a:chExt cx="2853562" cy="2790833"/>
              </a:xfrm>
            </p:grpSpPr>
            <p:pic>
              <p:nvPicPr>
                <p:cNvPr id="9225" name="Picture 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26" name="Picture 1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08782734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27" name="Picture 1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28" name="Picture 1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29" name="Picture 1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0" name="Picture 1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1" name="Picture 1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2" name="Picture 1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3" name="Picture 1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4" name="Picture 1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1647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5" name="Picture 1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5084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6" name="Picture 2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7" name="Picture 2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8" name="Picture 2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9" name="Picture 2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0" name="Picture 2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1" name="Picture 2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164748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2" name="Picture 2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508461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3" name="Picture 2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4" name="Picture 2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2" y="111210209"/>
                  <a:ext cx="361641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5" name="Picture 2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11210207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6" name="Picture 3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7" name="Picture 3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8" name="Picture 3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9" name="Picture 3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50" name="Picture 3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51" name="Picture 3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52" name="Picture 3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Rectangle 37"/>
              <p:cNvSpPr>
                <a:spLocks noChangeArrowheads="1"/>
              </p:cNvSpPr>
              <p:nvPr/>
            </p:nvSpPr>
            <p:spPr bwMode="auto">
              <a:xfrm>
                <a:off x="108861769" y="108887510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Был Садко молодец, молодой Гусляр,</a:t>
                </a:r>
                <a:b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Как начнет играть, пляшет млад и стар.</a:t>
                </a:r>
                <a:b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Как начнут у него гусли </a:t>
                </a:r>
                <a:r>
                  <a:rPr kumimoji="0" lang="ru-RU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звончаты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 петь,</a:t>
                </a:r>
                <a:b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Тут выкладывать медь, серебром греметь.</a:t>
                </a:r>
                <a:b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/>
                </a:r>
                <a:b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339257" y="747640"/>
            <a:ext cx="567213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Гусли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795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амов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4" y="622300"/>
            <a:ext cx="4410075" cy="506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43" name="Picture 3" descr="чайны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3521075"/>
            <a:ext cx="4264025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97512" y="948531"/>
            <a:ext cx="6694488" cy="2246313"/>
            <a:chOff x="108702638" y="108739875"/>
            <a:chExt cx="2962275" cy="2876550"/>
          </a:xfrm>
        </p:grpSpPr>
        <p:sp>
          <p:nvSpPr>
            <p:cNvPr id="3" name="Rectangle 5" hidden="1"/>
            <p:cNvSpPr>
              <a:spLocks noChangeArrowheads="1"/>
            </p:cNvSpPr>
            <p:nvPr/>
          </p:nvSpPr>
          <p:spPr bwMode="auto">
            <a:xfrm>
              <a:off x="108702638" y="108739875"/>
              <a:ext cx="2962275" cy="287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08702638" y="108739875"/>
              <a:ext cx="2962275" cy="2876550"/>
              <a:chOff x="108702638" y="108739875"/>
              <a:chExt cx="2962275" cy="2876550"/>
            </a:xfrm>
          </p:grpSpPr>
          <p:sp>
            <p:nvSpPr>
              <p:cNvPr id="5" name="Rectangle 7"/>
              <p:cNvSpPr>
                <a:spLocks noChangeArrowheads="1"/>
              </p:cNvSpPr>
              <p:nvPr/>
            </p:nvSpPr>
            <p:spPr bwMode="auto">
              <a:xfrm>
                <a:off x="108702638" y="108739875"/>
                <a:ext cx="2962275" cy="2876550"/>
              </a:xfrm>
              <a:prstGeom prst="rect">
                <a:avLst/>
              </a:prstGeom>
              <a:noFill/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108756991" y="108782734"/>
                <a:ext cx="2853562" cy="2790833"/>
                <a:chOff x="108756991" y="108782734"/>
                <a:chExt cx="2853562" cy="2790833"/>
              </a:xfrm>
            </p:grpSpPr>
            <p:pic>
              <p:nvPicPr>
                <p:cNvPr id="10249" name="Picture 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0" name="Picture 1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08782734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1" name="Picture 1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2" name="Picture 1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3" name="Picture 1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4" name="Picture 1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5" name="Picture 1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6" name="Picture 1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7" name="Picture 1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8" name="Picture 1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1647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9" name="Picture 1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5084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0" name="Picture 2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1" name="Picture 2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2" name="Picture 2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3" name="Picture 2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4" name="Picture 2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5" name="Picture 2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164748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6" name="Picture 2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508461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7" name="Picture 2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8" name="Picture 2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2" y="111210209"/>
                  <a:ext cx="361641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9" name="Picture 2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11210207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0" name="Picture 3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1" name="Picture 3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2" name="Picture 3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3" name="Picture 3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4" name="Picture 3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5" name="Picture 3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6" name="Picture 3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Rectangle 37"/>
              <p:cNvSpPr>
                <a:spLocks noChangeArrowheads="1"/>
              </p:cNvSpPr>
              <p:nvPr/>
            </p:nvSpPr>
            <p:spPr bwMode="auto">
              <a:xfrm>
                <a:off x="108861769" y="108887510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Самовар раздут и горд,</a:t>
                </a:r>
                <a:br>
                  <a:rPr kumimoji="0" lang="ru-RU" sz="28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8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Чай по чашке выдаёт.</a:t>
                </a:r>
                <a:br>
                  <a:rPr kumimoji="0" lang="ru-RU" sz="28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8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Вкусным чаем знаменит.</a:t>
                </a:r>
                <a:br>
                  <a:rPr kumimoji="0" lang="ru-RU" sz="28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8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Ох, горяч! Но не сердит 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5221998" y="60744"/>
            <a:ext cx="567213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Русский самовар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46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омашняя утвар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293812"/>
            <a:ext cx="6696075" cy="502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289800" y="242888"/>
            <a:ext cx="4902200" cy="6073775"/>
            <a:chOff x="108702638" y="108739875"/>
            <a:chExt cx="2962275" cy="2876550"/>
          </a:xfrm>
        </p:grpSpPr>
        <p:sp>
          <p:nvSpPr>
            <p:cNvPr id="3" name="Rectangle 4" hidden="1"/>
            <p:cNvSpPr>
              <a:spLocks noChangeArrowheads="1"/>
            </p:cNvSpPr>
            <p:nvPr/>
          </p:nvSpPr>
          <p:spPr bwMode="auto">
            <a:xfrm>
              <a:off x="108702638" y="108739875"/>
              <a:ext cx="2962275" cy="287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08702638" y="108739875"/>
              <a:ext cx="2962275" cy="2876550"/>
              <a:chOff x="108702638" y="108739875"/>
              <a:chExt cx="2962275" cy="2876550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08702638" y="108739875"/>
                <a:ext cx="2962275" cy="2876550"/>
              </a:xfrm>
              <a:prstGeom prst="rect">
                <a:avLst/>
              </a:prstGeom>
              <a:noFill/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7"/>
              <p:cNvGrpSpPr>
                <a:grpSpLocks/>
              </p:cNvGrpSpPr>
              <p:nvPr/>
            </p:nvGrpSpPr>
            <p:grpSpPr bwMode="auto">
              <a:xfrm>
                <a:off x="108756991" y="108782734"/>
                <a:ext cx="2853562" cy="2790833"/>
                <a:chOff x="108756991" y="108782734"/>
                <a:chExt cx="2853562" cy="2790833"/>
              </a:xfrm>
            </p:grpSpPr>
            <p:pic>
              <p:nvPicPr>
                <p:cNvPr id="11272" name="Picture 8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73" name="Picture 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08782734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74" name="Picture 1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75" name="Picture 1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76" name="Picture 1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77" name="Picture 1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78" name="Picture 1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79" name="Picture 1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0" name="Picture 1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1" name="Picture 17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1647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2" name="Picture 18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5084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3" name="Picture 1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4" name="Picture 2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5" name="Picture 2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6" name="Picture 2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7" name="Picture 2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8" name="Picture 2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164748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9" name="Picture 2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508461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0" name="Picture 2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1" name="Picture 27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2" y="111210209"/>
                  <a:ext cx="361641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2" name="Picture 28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11210207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3" name="Picture 2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4" name="Picture 3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5" name="Picture 3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6" name="Picture 3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7" name="Picture 3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8" name="Picture 3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9" name="Picture 3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Rectangle 36"/>
              <p:cNvSpPr>
                <a:spLocks noChangeArrowheads="1"/>
              </p:cNvSpPr>
              <p:nvPr/>
            </p:nvSpPr>
            <p:spPr bwMode="auto">
              <a:xfrm>
                <a:off x="108861769" y="108887510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737300"/>
                  </a:solidFill>
                  <a:effectLst/>
                  <a:latin typeface="Monotype Corsiva" panose="03010101010201010101" pitchFamily="66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Утварь- старо- русское слово, его часто употребляли раньше наши прабабушки и прадедушки. Утварь происходит от слова творить, делать своими руками. Ведь раньше посуду делали сами из дерева. Глины, которую потом обжигали. Камня, металла и других материалов.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872071" y="438415"/>
            <a:ext cx="5672138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Домашняя утварь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719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ародные гулян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5" y="1768434"/>
            <a:ext cx="49625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народные иг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364487"/>
            <a:ext cx="43243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59525" y="2828925"/>
            <a:ext cx="5588000" cy="3736975"/>
            <a:chOff x="108702638" y="108739875"/>
            <a:chExt cx="2962275" cy="2876550"/>
          </a:xfrm>
        </p:grpSpPr>
        <p:sp>
          <p:nvSpPr>
            <p:cNvPr id="3" name="Rectangle 5" hidden="1"/>
            <p:cNvSpPr>
              <a:spLocks noChangeArrowheads="1"/>
            </p:cNvSpPr>
            <p:nvPr/>
          </p:nvSpPr>
          <p:spPr bwMode="auto">
            <a:xfrm>
              <a:off x="108702638" y="108739875"/>
              <a:ext cx="2962275" cy="287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08702638" y="108739875"/>
              <a:ext cx="2962275" cy="2876550"/>
              <a:chOff x="108702638" y="108739875"/>
              <a:chExt cx="2962275" cy="2876550"/>
            </a:xfrm>
          </p:grpSpPr>
          <p:sp>
            <p:nvSpPr>
              <p:cNvPr id="5" name="Rectangle 7"/>
              <p:cNvSpPr>
                <a:spLocks noChangeArrowheads="1"/>
              </p:cNvSpPr>
              <p:nvPr/>
            </p:nvSpPr>
            <p:spPr bwMode="auto">
              <a:xfrm>
                <a:off x="108702638" y="108739875"/>
                <a:ext cx="2962275" cy="2876550"/>
              </a:xfrm>
              <a:prstGeom prst="rect">
                <a:avLst/>
              </a:prstGeom>
              <a:noFill/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108756991" y="108782734"/>
                <a:ext cx="2853562" cy="2790833"/>
                <a:chOff x="108756991" y="108782734"/>
                <a:chExt cx="2853562" cy="2790833"/>
              </a:xfrm>
            </p:grpSpPr>
            <p:pic>
              <p:nvPicPr>
                <p:cNvPr id="12297" name="Picture 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298" name="Picture 1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08782734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299" name="Picture 1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0" name="Picture 1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1" name="Picture 1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2" name="Picture 1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3" name="Picture 1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4" name="Picture 1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5" name="Picture 1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6" name="Picture 1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1647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7" name="Picture 1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5084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8" name="Picture 2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9" name="Picture 2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0" name="Picture 2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1" name="Picture 2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2" name="Picture 2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3" name="Picture 2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164748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4" name="Picture 2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508461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5" name="Picture 2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6" name="Picture 2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2" y="111210209"/>
                  <a:ext cx="361641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7" name="Picture 2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11210207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8" name="Picture 3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9" name="Picture 3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20" name="Picture 3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21" name="Picture 3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22" name="Picture 3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23" name="Picture 3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24" name="Picture 3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Rectangle 37"/>
              <p:cNvSpPr>
                <a:spLocks noChangeArrowheads="1"/>
              </p:cNvSpPr>
              <p:nvPr/>
            </p:nvSpPr>
            <p:spPr bwMode="auto">
              <a:xfrm>
                <a:off x="108861769" y="108887510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  Л</a:t>
                </a: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юбит ярмарку народ: игры, </a:t>
                </a:r>
                <a:r>
                  <a:rPr kumimoji="0" lang="ru-RU" sz="2600" b="1" i="0" u="none" strike="noStrike" cap="none" normalizeH="0" baseline="0" dirty="0" err="1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плкяси</a:t>
                </a: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, хоровод!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На Руси обычай был — народ на ярмарку ходил!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Ложки, матрёшки, цветные сапожки,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Гармошки, балалайки есть, всех товаров здесь не счесть.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348118" y="364487"/>
            <a:ext cx="567213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Русские гуляния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6887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fFjFokKL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268" y="0"/>
            <a:ext cx="48434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FS_RFBv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268" y="0"/>
            <a:ext cx="48434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fZHKfdFxx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268" y="0"/>
            <a:ext cx="48434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91" y="559030"/>
            <a:ext cx="5271731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63434" y="2918241"/>
            <a:ext cx="5672138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Россия—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Родина моя!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6845" y="3062377"/>
            <a:ext cx="50809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Уважаемые родители! </a:t>
            </a:r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just"/>
            <a:r>
              <a:rPr lang="ru-RU" sz="1400" dirty="0" smtClean="0"/>
              <a:t>	В данной презентации мы предлагаем познакомить детей с неофициальными и официальными символами России: матрешкой, балалайкой, березой, с народным костюмом и т.д.. Обогатить представления детей о государственных символах России (герб, флаг, гимн). Расширить  словарный запас детей новыми словами. </a:t>
            </a:r>
          </a:p>
          <a:p>
            <a:pPr algn="just"/>
            <a:r>
              <a:rPr lang="ru-RU" sz="1400" dirty="0" smtClean="0"/>
              <a:t>	Воспитать уважительное отношение к символам России, чувство патриотизма и любви к своей Родине, чувство гордости за свою страну.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12290" name="Picture 2" descr="http://www.100book.ru/b11048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7318" y="564373"/>
            <a:ext cx="2294327" cy="234420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6469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96900" y="153989"/>
            <a:ext cx="111887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Наш национальный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костюм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кокошни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37" t="14143" r="12833" b="28773"/>
          <a:stretch>
            <a:fillRect/>
          </a:stretch>
        </p:blipFill>
        <p:spPr bwMode="auto">
          <a:xfrm>
            <a:off x="2012107" y="851109"/>
            <a:ext cx="1287494" cy="126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2" name="Picture 4" descr="сарафан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18" r="16718"/>
          <a:stretch>
            <a:fillRect/>
          </a:stretch>
        </p:blipFill>
        <p:spPr bwMode="auto">
          <a:xfrm>
            <a:off x="1690622" y="2324100"/>
            <a:ext cx="193046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783" y="983179"/>
            <a:ext cx="1169891" cy="1169891"/>
          </a:xfrm>
          <a:prstGeom prst="rect">
            <a:avLst/>
          </a:prstGeom>
        </p:spPr>
      </p:pic>
      <p:pic>
        <p:nvPicPr>
          <p:cNvPr id="2053" name="Picture 5" descr="рубаха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76" y="1848270"/>
            <a:ext cx="1873250" cy="252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4" name="Picture 6" descr="шаровары-подростковы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783" y="3471446"/>
            <a:ext cx="1674354" cy="294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9357" y="5778524"/>
            <a:ext cx="1914286" cy="380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150" y="5778524"/>
            <a:ext cx="1914286" cy="380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791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45" y="1693558"/>
            <a:ext cx="5638095" cy="4228571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768725" y="301625"/>
            <a:ext cx="5672138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Береза—символ России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2" name="Picture 2" descr="https://printonic.ru/uploads/images/2016/04/04/img_5702b2c01a57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8307" y="2827996"/>
            <a:ext cx="3510638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001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усская печ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5220"/>
            <a:ext cx="5689600" cy="639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375400" y="1394108"/>
            <a:ext cx="5672138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Русская печь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84912" y="3055938"/>
            <a:ext cx="5907088" cy="1830387"/>
            <a:chOff x="108702638" y="108739875"/>
            <a:chExt cx="2962275" cy="2876550"/>
          </a:xfrm>
        </p:grpSpPr>
        <p:sp>
          <p:nvSpPr>
            <p:cNvPr id="4" name="Rectangle 5" hidden="1"/>
            <p:cNvSpPr>
              <a:spLocks noChangeArrowheads="1"/>
            </p:cNvSpPr>
            <p:nvPr/>
          </p:nvSpPr>
          <p:spPr bwMode="auto">
            <a:xfrm>
              <a:off x="108702638" y="108739875"/>
              <a:ext cx="2962275" cy="287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08702638" y="108739875"/>
              <a:ext cx="2962275" cy="2876550"/>
              <a:chOff x="108702638" y="108739875"/>
              <a:chExt cx="2962275" cy="2876550"/>
            </a:xfrm>
          </p:grpSpPr>
          <p:sp>
            <p:nvSpPr>
              <p:cNvPr id="6" name="Rectangle 7"/>
              <p:cNvSpPr>
                <a:spLocks noChangeArrowheads="1"/>
              </p:cNvSpPr>
              <p:nvPr/>
            </p:nvSpPr>
            <p:spPr bwMode="auto">
              <a:xfrm>
                <a:off x="108702638" y="108739875"/>
                <a:ext cx="2962275" cy="2876550"/>
              </a:xfrm>
              <a:prstGeom prst="rect">
                <a:avLst/>
              </a:prstGeom>
              <a:noFill/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108756991" y="108782734"/>
                <a:ext cx="2853562" cy="2790833"/>
                <a:chOff x="108756991" y="108782734"/>
                <a:chExt cx="2853562" cy="2790833"/>
              </a:xfrm>
            </p:grpSpPr>
            <p:pic>
              <p:nvPicPr>
                <p:cNvPr id="4105" name="Picture 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06" name="Picture 1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08782734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07" name="Picture 1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08" name="Picture 1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09" name="Picture 1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0" name="Picture 1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1" name="Picture 1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2" name="Picture 1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3" name="Picture 17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4" name="Picture 18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1647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5" name="Picture 1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5084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6" name="Picture 2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7" name="Picture 2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8" name="Picture 2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9" name="Picture 2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0" name="Picture 2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1" name="Picture 2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164748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2" name="Picture 2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508461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3" name="Picture 27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4" name="Picture 28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2" y="111210209"/>
                  <a:ext cx="361641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5" name="Picture 2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11210207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6" name="Picture 3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7" name="Picture 3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8" name="Picture 3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9" name="Picture 3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0" name="Picture 3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1" name="Picture 3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2" name="Picture 3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108861769" y="108887510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Русская Печка, Русская Печка!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Нет в добром доме теплее местечка!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Рук неустанных и щедрых творение-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Предкам великим благодарение!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/>
                </a:r>
                <a:b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</a:b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6275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7025" y="568325"/>
            <a:ext cx="5672138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Прялка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пря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128588"/>
            <a:ext cx="5678488" cy="694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2343773"/>
            <a:ext cx="6136499" cy="2948964"/>
            <a:chOff x="108702638" y="108726472"/>
            <a:chExt cx="3016627" cy="2889953"/>
          </a:xfrm>
        </p:grpSpPr>
        <p:sp>
          <p:nvSpPr>
            <p:cNvPr id="4" name="Rectangle 5" hidden="1"/>
            <p:cNvSpPr>
              <a:spLocks noChangeArrowheads="1"/>
            </p:cNvSpPr>
            <p:nvPr/>
          </p:nvSpPr>
          <p:spPr bwMode="auto">
            <a:xfrm>
              <a:off x="108702638" y="108739875"/>
              <a:ext cx="2962275" cy="287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08756990" y="108726472"/>
              <a:ext cx="2962275" cy="2876550"/>
              <a:chOff x="108756990" y="108726472"/>
              <a:chExt cx="2962275" cy="2876550"/>
            </a:xfrm>
          </p:grpSpPr>
          <p:sp>
            <p:nvSpPr>
              <p:cNvPr id="6" name="Rectangle 7"/>
              <p:cNvSpPr>
                <a:spLocks noChangeArrowheads="1"/>
              </p:cNvSpPr>
              <p:nvPr/>
            </p:nvSpPr>
            <p:spPr bwMode="auto">
              <a:xfrm>
                <a:off x="108756990" y="108726472"/>
                <a:ext cx="2962275" cy="2876550"/>
              </a:xfrm>
              <a:prstGeom prst="rect">
                <a:avLst/>
              </a:prstGeom>
              <a:noFill/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108756991" y="108782734"/>
                <a:ext cx="2853562" cy="2790833"/>
                <a:chOff x="108756991" y="108782734"/>
                <a:chExt cx="2853562" cy="2790833"/>
              </a:xfrm>
            </p:grpSpPr>
            <p:pic>
              <p:nvPicPr>
                <p:cNvPr id="5129" name="Picture 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0" name="Picture 1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08782734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1" name="Picture 1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2" name="Picture 1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0878273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3" name="Picture 1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4" name="Picture 1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5" name="Picture 1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6" name="Picture 1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7" name="Picture 17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8" name="Picture 18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1647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9" name="Picture 1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5084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0" name="Picture 2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1" name="Picture 2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2" name="Picture 2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3" name="Picture 2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4" name="Picture 2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5" name="Picture 2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164748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6" name="Picture 2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508461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7" name="Picture 27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8" name="Picture 28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2" y="111210209"/>
                  <a:ext cx="361641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9" name="Picture 2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11210207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0" name="Picture 3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1" name="Picture 3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2" name="Picture 3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3" name="Picture 3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4" name="Picture 3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5" name="Picture 3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6" name="Picture 3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108861769" y="108887510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В низенькой светёлке Огонёк горит,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Молодая пряха, Под окном сидит.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Молода, красива, Карие глаза,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По плечам развита Русая коса.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Русая головка, Думы без конца…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Ты о чём мечтаешь, Девица – краса?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78172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485775" y="517525"/>
            <a:ext cx="5672138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Лапти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7" name="Picture 3" descr="лап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8000"/>
            <a:ext cx="59340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148" name="Picture 4" descr="лапти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7525"/>
            <a:ext cx="3787775" cy="284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456238" y="4102100"/>
            <a:ext cx="6526212" cy="2174875"/>
            <a:chOff x="108702638" y="108739875"/>
            <a:chExt cx="2962275" cy="2876550"/>
          </a:xfrm>
        </p:grpSpPr>
        <p:sp>
          <p:nvSpPr>
            <p:cNvPr id="4" name="Rectangle 6" hidden="1"/>
            <p:cNvSpPr>
              <a:spLocks noChangeArrowheads="1"/>
            </p:cNvSpPr>
            <p:nvPr/>
          </p:nvSpPr>
          <p:spPr bwMode="auto">
            <a:xfrm>
              <a:off x="108702638" y="108739875"/>
              <a:ext cx="2962275" cy="287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08702638" y="108739875"/>
              <a:ext cx="2962275" cy="2876550"/>
              <a:chOff x="108702638" y="108739875"/>
              <a:chExt cx="2962275" cy="2876550"/>
            </a:xfrm>
          </p:grpSpPr>
          <p:sp>
            <p:nvSpPr>
              <p:cNvPr id="6" name="Rectangle 8"/>
              <p:cNvSpPr>
                <a:spLocks noChangeArrowheads="1"/>
              </p:cNvSpPr>
              <p:nvPr/>
            </p:nvSpPr>
            <p:spPr bwMode="auto">
              <a:xfrm>
                <a:off x="108702638" y="108739875"/>
                <a:ext cx="2962275" cy="2876550"/>
              </a:xfrm>
              <a:prstGeom prst="rect">
                <a:avLst/>
              </a:prstGeom>
              <a:noFill/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108756991" y="108782734"/>
                <a:ext cx="2853562" cy="2790833"/>
                <a:chOff x="108756991" y="108782734"/>
                <a:chExt cx="2853562" cy="2790833"/>
              </a:xfrm>
            </p:grpSpPr>
            <p:pic>
              <p:nvPicPr>
                <p:cNvPr id="6154" name="Picture 1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55" name="Picture 1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08782734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56" name="Picture 1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57" name="Picture 1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58" name="Picture 1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59" name="Picture 1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0" name="Picture 1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1" name="Picture 1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2" name="Picture 1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3" name="Picture 1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1647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4" name="Picture 2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5084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5" name="Picture 2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6" name="Picture 2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7" name="Picture 2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8" name="Picture 2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9" name="Picture 2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0" name="Picture 2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164748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1" name="Picture 2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508461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2" name="Picture 2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3" name="Picture 2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2" y="111210209"/>
                  <a:ext cx="361641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4" name="Picture 3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11210207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5" name="Picture 3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6" name="Picture 3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7" name="Picture 3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8" name="Picture 3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9" name="Picture 3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80" name="Picture 3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81" name="Picture 3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" name="Rectangle 38"/>
              <p:cNvSpPr>
                <a:spLocks noChangeArrowheads="1"/>
              </p:cNvSpPr>
              <p:nvPr/>
            </p:nvSpPr>
            <p:spPr bwMode="auto">
              <a:xfrm>
                <a:off x="108861769" y="108887510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Взгляни на пару лыковых лаптей,</a:t>
                </a:r>
                <a:br>
                  <a:rPr kumimoji="0" lang="ru-RU" sz="2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Они достойны взгляда между прочим.</a:t>
                </a:r>
                <a:br>
                  <a:rPr kumimoji="0" lang="ru-RU" sz="2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В наш век среди затейливых вещей</a:t>
                </a:r>
                <a:br>
                  <a:rPr kumimoji="0" lang="ru-RU" sz="2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Нет обуви бесхитростней и проще.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2866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58825" y="531812"/>
            <a:ext cx="5672138" cy="89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Матрешка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1" name="Picture 3" descr="матре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531812"/>
            <a:ext cx="4256088" cy="559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-46830" y="2805113"/>
            <a:ext cx="6526212" cy="2720975"/>
            <a:chOff x="108702638" y="108739875"/>
            <a:chExt cx="2962275" cy="2876550"/>
          </a:xfrm>
        </p:grpSpPr>
        <p:sp>
          <p:nvSpPr>
            <p:cNvPr id="4" name="Rectangle 5" hidden="1"/>
            <p:cNvSpPr>
              <a:spLocks noChangeArrowheads="1"/>
            </p:cNvSpPr>
            <p:nvPr/>
          </p:nvSpPr>
          <p:spPr bwMode="auto">
            <a:xfrm>
              <a:off x="108702638" y="108739875"/>
              <a:ext cx="2962275" cy="287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08702638" y="108739875"/>
              <a:ext cx="2962275" cy="2876550"/>
              <a:chOff x="108702638" y="108739875"/>
              <a:chExt cx="2962275" cy="2876550"/>
            </a:xfrm>
          </p:grpSpPr>
          <p:sp>
            <p:nvSpPr>
              <p:cNvPr id="6" name="Rectangle 7"/>
              <p:cNvSpPr>
                <a:spLocks noChangeArrowheads="1"/>
              </p:cNvSpPr>
              <p:nvPr/>
            </p:nvSpPr>
            <p:spPr bwMode="auto">
              <a:xfrm>
                <a:off x="108702638" y="108739875"/>
                <a:ext cx="2962275" cy="2876550"/>
              </a:xfrm>
              <a:prstGeom prst="rect">
                <a:avLst/>
              </a:prstGeom>
              <a:noFill/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108756991" y="108782734"/>
                <a:ext cx="2853562" cy="2790833"/>
                <a:chOff x="108756991" y="108782734"/>
                <a:chExt cx="2853562" cy="2790833"/>
              </a:xfrm>
            </p:grpSpPr>
            <p:pic>
              <p:nvPicPr>
                <p:cNvPr id="7177" name="Picture 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78" name="Picture 1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08782734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79" name="Picture 1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0" name="Picture 1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1" name="Picture 1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2" name="Picture 1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3" name="Picture 1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4" name="Picture 1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5" name="Picture 17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6" name="Picture 18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1647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7" name="Picture 1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5084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8" name="Picture 2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9" name="Picture 2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0" name="Picture 2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1" name="Picture 2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2" name="Picture 2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3" name="Picture 2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164748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4" name="Picture 2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508461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5" name="Picture 27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6" name="Picture 28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2" y="111210209"/>
                  <a:ext cx="361641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7" name="Picture 2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11210207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8" name="Picture 3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9" name="Picture 3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0" name="Picture 3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1" name="Picture 3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2" name="Picture 3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3" name="Picture 3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4" name="Picture 3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108861769" y="108887510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Ой ты барышня-матрёшка,</a:t>
                </a:r>
                <a:b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Разноцветная одёжка,</a:t>
                </a:r>
                <a:b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Знает весь огромный мир</a:t>
                </a:r>
                <a:b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Этот русский сувенир!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23696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балалай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32" r="14331"/>
          <a:stretch>
            <a:fillRect/>
          </a:stretch>
        </p:blipFill>
        <p:spPr bwMode="auto">
          <a:xfrm rot="3100822">
            <a:off x="1960461" y="703021"/>
            <a:ext cx="3888691" cy="56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195" name="Picture 3" descr="балалайка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9" y="3466698"/>
            <a:ext cx="4092429" cy="282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781800" y="327025"/>
            <a:ext cx="5251450" cy="2644775"/>
            <a:chOff x="108702638" y="108739875"/>
            <a:chExt cx="2962275" cy="2876550"/>
          </a:xfrm>
        </p:grpSpPr>
        <p:sp>
          <p:nvSpPr>
            <p:cNvPr id="3" name="Rectangle 5" hidden="1"/>
            <p:cNvSpPr>
              <a:spLocks noChangeArrowheads="1"/>
            </p:cNvSpPr>
            <p:nvPr/>
          </p:nvSpPr>
          <p:spPr bwMode="auto">
            <a:xfrm>
              <a:off x="108702638" y="108739875"/>
              <a:ext cx="2962275" cy="287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08703938" y="108747901"/>
              <a:ext cx="2960114" cy="2833691"/>
              <a:chOff x="108703938" y="108747901"/>
              <a:chExt cx="2960114" cy="2833691"/>
            </a:xfrm>
          </p:grpSpPr>
          <p:sp>
            <p:nvSpPr>
              <p:cNvPr id="5" name="Rectangle 7"/>
              <p:cNvSpPr>
                <a:spLocks noChangeArrowheads="1"/>
              </p:cNvSpPr>
              <p:nvPr/>
            </p:nvSpPr>
            <p:spPr bwMode="auto">
              <a:xfrm>
                <a:off x="108703938" y="108747901"/>
                <a:ext cx="2960114" cy="2833691"/>
              </a:xfrm>
              <a:prstGeom prst="rect">
                <a:avLst/>
              </a:prstGeom>
              <a:noFill/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108756991" y="108782734"/>
                <a:ext cx="2853562" cy="2790833"/>
                <a:chOff x="108756991" y="108782734"/>
                <a:chExt cx="2853562" cy="2790833"/>
              </a:xfrm>
            </p:grpSpPr>
            <p:pic>
              <p:nvPicPr>
                <p:cNvPr id="8201" name="Picture 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02" name="Picture 1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08782734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03" name="Picture 1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04" name="Picture 1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05" name="Picture 1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06" name="Picture 1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07" name="Picture 1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08" name="Picture 1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09" name="Picture 1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0" name="Picture 1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1647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1" name="Picture 1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5084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2" name="Picture 2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3" name="Picture 2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4" name="Picture 2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5" name="Picture 2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6" name="Picture 2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7" name="Picture 2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164748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8" name="Picture 2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508461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9" name="Picture 2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0" name="Picture 2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2" y="111210209"/>
                  <a:ext cx="361641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1" name="Picture 2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11210207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2" name="Picture 3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3" name="Picture 3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4" name="Picture 3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5" name="Picture 3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6" name="Picture 3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7" name="Picture 3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8" name="Picture 3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Rectangle 37"/>
              <p:cNvSpPr>
                <a:spLocks noChangeArrowheads="1"/>
              </p:cNvSpPr>
              <p:nvPr/>
            </p:nvSpPr>
            <p:spPr bwMode="auto">
              <a:xfrm>
                <a:off x="108861769" y="108887509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 Балалайка, балалайка,</a:t>
                </a:r>
                <a:b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Я в тебя влюбленная,</a:t>
                </a:r>
                <a:b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Потому что ты родная,</a:t>
                </a:r>
                <a:b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Русская, народная!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-548955" y="116418"/>
            <a:ext cx="567213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Балалайка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198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201</Words>
  <Application>Microsoft Office PowerPoint</Application>
  <PresentationFormat>Произвольный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7</cp:revision>
  <dcterms:created xsi:type="dcterms:W3CDTF">2016-11-19T17:48:05Z</dcterms:created>
  <dcterms:modified xsi:type="dcterms:W3CDTF">2020-06-10T05:17:58Z</dcterms:modified>
</cp:coreProperties>
</file>