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60" r:id="rId4"/>
    <p:sldId id="269" r:id="rId5"/>
    <p:sldId id="268" r:id="rId6"/>
    <p:sldId id="261" r:id="rId7"/>
    <p:sldId id="266" r:id="rId8"/>
    <p:sldId id="263" r:id="rId9"/>
    <p:sldId id="265" r:id="rId10"/>
    <p:sldId id="26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DEF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0502" autoAdjust="0"/>
  </p:normalViewPr>
  <p:slideViewPr>
    <p:cSldViewPr>
      <p:cViewPr varScale="1">
        <p:scale>
          <a:sx n="53" d="100"/>
          <a:sy n="53" d="100"/>
        </p:scale>
        <p:origin x="-96" y="-3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72A5F1-225A-4B47-832E-23B2AF808279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39752-4227-4F5E-BB6B-82A2FE6BB95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839752-4227-4F5E-BB6B-82A2FE6BB958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839752-4227-4F5E-BB6B-82A2FE6BB958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839752-4227-4F5E-BB6B-82A2FE6BB958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3818951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1142" cy="686014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71600" y="1412776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331640" y="2348880"/>
            <a:ext cx="7128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475656" y="3212977"/>
            <a:ext cx="59046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286000" y="2132855"/>
            <a:ext cx="457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</p:txBody>
      </p:sp>
      <p:sp>
        <p:nvSpPr>
          <p:cNvPr id="10" name="Прямоугольник 9"/>
          <p:cNvSpPr/>
          <p:nvPr/>
        </p:nvSpPr>
        <p:spPr>
          <a:xfrm>
            <a:off x="827584" y="836712"/>
            <a:ext cx="655272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/>
              <a:t>«</a:t>
            </a:r>
            <a:r>
              <a:rPr lang="ru-RU" sz="2800" dirty="0" smtClean="0"/>
              <a:t>Главный смысл и цель семейной жизни - воспитание детей. Главная школа воспитания детей - это взаимоотношения мужа и жены, отца и матери».    </a:t>
            </a:r>
          </a:p>
          <a:p>
            <a:r>
              <a:rPr lang="ru-RU" sz="2800" dirty="0" smtClean="0"/>
              <a:t>			 В. А. Сухомлинский</a:t>
            </a:r>
            <a:endParaRPr lang="ru-RU" sz="28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755576" y="5517232"/>
            <a:ext cx="756084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«Счастлив тот, кто счастлив у себя дома» 								Л.Н.Толстой </a:t>
            </a:r>
            <a:endParaRPr lang="ru-RU" sz="28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851920" y="3573016"/>
            <a:ext cx="468052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«</a:t>
            </a:r>
            <a:r>
              <a:rPr lang="ru-RU" sz="2800" dirty="0" smtClean="0"/>
              <a:t>Неуважение к предкам есть первый признак безнравственности.» </a:t>
            </a:r>
          </a:p>
          <a:p>
            <a:r>
              <a:rPr lang="ru-RU" sz="2800" dirty="0" smtClean="0"/>
              <a:t>		А.С.Пушкин</a:t>
            </a:r>
          </a:p>
        </p:txBody>
      </p:sp>
      <p:pic>
        <p:nvPicPr>
          <p:cNvPr id="1026" name="Picture 2" descr="F:\СЕМЬЯ\e6229a05422b911e06e9fd73cf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99593" y="2708920"/>
            <a:ext cx="2664296" cy="22322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3818951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4000" cy="6858000"/>
          </a:xfrm>
          <a:prstGeom prst="rect">
            <a:avLst/>
          </a:prstGeom>
        </p:spPr>
      </p:pic>
      <p:pic>
        <p:nvPicPr>
          <p:cNvPr id="3" name="Рисунок 2" descr="news-20160217-1400-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67712" y="476672"/>
            <a:ext cx="7008575" cy="590465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3818951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8" y="-2144"/>
            <a:ext cx="9141142" cy="6860144"/>
          </a:xfrm>
          <a:prstGeom prst="rect">
            <a:avLst/>
          </a:prstGeom>
        </p:spPr>
      </p:pic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683568" y="1228397"/>
            <a:ext cx="7776864" cy="4401205"/>
          </a:xfrm>
          <a:prstGeom prst="rect">
            <a:avLst/>
          </a:prstGeom>
          <a:solidFill>
            <a:schemeClr val="bg1"/>
          </a:solidFill>
          <a:ln w="76200">
            <a:solidFill>
              <a:srgbClr val="FEDEFE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Cambria" pitchFamily="18" charset="0"/>
                <a:ea typeface="Batang" pitchFamily="18" charset="-127"/>
                <a:cs typeface="Arial" pitchFamily="34" charset="0"/>
              </a:rPr>
              <a:t>	Духовность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atang" pitchFamily="18" charset="-127"/>
                <a:ea typeface="Batang" pitchFamily="18" charset="-127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Dotum" pitchFamily="34" charset="-127"/>
                <a:cs typeface="Consolas" pitchFamily="49" charset="0"/>
              </a:rPr>
              <a:t>–  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Dotum" pitchFamily="34" charset="-127"/>
                <a:cs typeface="Consolas" pitchFamily="49" charset="0"/>
              </a:rPr>
              <a:t>это свойство души, 	состоящее в преобладании духовных, 	нравственных и интеллектуальных 	интересов над материальными.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b="1" dirty="0" smtClean="0">
                <a:solidFill>
                  <a:schemeClr val="accent1"/>
                </a:solidFill>
                <a:latin typeface="Georgia" pitchFamily="18" charset="0"/>
                <a:ea typeface="MS Gothic" pitchFamily="49" charset="-128"/>
                <a:cs typeface="Consolas" pitchFamily="49" charset="0"/>
              </a:rPr>
              <a:t>	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Georgia" pitchFamily="18" charset="0"/>
                <a:ea typeface="MS Gothic" pitchFamily="49" charset="-128"/>
                <a:cs typeface="Consolas" pitchFamily="49" charset="0"/>
              </a:rPr>
              <a:t>Нравственность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itchFamily="49" charset="0"/>
                <a:ea typeface="Dotum" pitchFamily="34" charset="-127"/>
                <a:cs typeface="Aharoni" pitchFamily="2" charset="-79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–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принятие на 	себя ответственности за свои поступки, 	это значит действовать согласно своей 	совести.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3818951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58" y="-2144"/>
            <a:ext cx="9141142" cy="686014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11560" y="836712"/>
            <a:ext cx="8064896" cy="5201424"/>
          </a:xfrm>
          <a:prstGeom prst="rect">
            <a:avLst/>
          </a:prstGeom>
          <a:noFill/>
          <a:ln>
            <a:solidFill>
              <a:srgbClr val="FEDEFE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accent1"/>
                </a:solidFill>
                <a:latin typeface="Georgia" pitchFamily="18" charset="0"/>
              </a:rPr>
              <a:t>	</a:t>
            </a:r>
          </a:p>
          <a:p>
            <a:r>
              <a:rPr lang="ru-RU" sz="2800" dirty="0" smtClean="0">
                <a:solidFill>
                  <a:schemeClr val="accent1"/>
                </a:solidFill>
                <a:latin typeface="Georgia" pitchFamily="18" charset="0"/>
              </a:rPr>
              <a:t>Главные источники духовно-нравственного 	воспитания: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          </a:t>
            </a:r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  <a:t>Семья и семейные традиции</a:t>
            </a:r>
            <a:r>
              <a:rPr lang="ru-RU" sz="2400" dirty="0" smtClean="0">
                <a:latin typeface="Georgia" pitchFamily="18" charset="0"/>
              </a:rPr>
              <a:t>, игра, труд,     	физическая культура и оздоровление, 	искусство,  художественная литература, 	коммуникация, знакомство с выдающимися 	людьми,   </a:t>
            </a:r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  <a:t>народные традиции и обычаи</a:t>
            </a:r>
            <a:r>
              <a:rPr lang="ru-RU" sz="2400" dirty="0" smtClean="0">
                <a:latin typeface="Georgia" pitchFamily="18" charset="0"/>
              </a:rPr>
              <a:t>, 	познание социальной и окружающей 	действительности, патриотическое воспитание. </a:t>
            </a:r>
            <a:endParaRPr lang="ru-RU" sz="2400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3818951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2144"/>
            <a:ext cx="9141142" cy="6860144"/>
          </a:xfrm>
          <a:prstGeom prst="rect">
            <a:avLst/>
          </a:prstGeom>
        </p:spPr>
      </p:pic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1979712" y="2100877"/>
            <a:ext cx="4824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548680"/>
            <a:ext cx="8064896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chemeClr val="accent1"/>
                </a:solidFill>
                <a:latin typeface="Georgia" pitchFamily="18" charset="0"/>
                <a:ea typeface="Calibri" pitchFamily="34" charset="0"/>
                <a:cs typeface="Times New Roman" pitchFamily="18" charset="0"/>
              </a:rPr>
              <a:t>     Наши семейные ценности </a:t>
            </a:r>
          </a:p>
          <a:p>
            <a:pPr algn="ctr">
              <a:lnSpc>
                <a:spcPct val="150000"/>
              </a:lnSpc>
            </a:pPr>
            <a:r>
              <a:rPr lang="ru-RU" sz="3600" b="1" dirty="0" smtClean="0">
                <a:solidFill>
                  <a:schemeClr val="accent1"/>
                </a:solidFill>
                <a:latin typeface="Georg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lang="ru-RU" sz="3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это то, во что мы верим с детства.                         </a:t>
            </a: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Даже маленькие дети легко усваивают,   что правильно, что неправильно, и принимают решения, основанные на семейных ценностях.  </a:t>
            </a:r>
          </a:p>
          <a:p>
            <a:pPr algn="ctr">
              <a:lnSpc>
                <a:spcPct val="150000"/>
              </a:lnSpc>
            </a:pP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Это доброе отношение, любовь,  чувство долга, </a:t>
            </a:r>
          </a:p>
          <a:p>
            <a:pPr algn="ctr">
              <a:lnSpc>
                <a:spcPct val="150000"/>
              </a:lnSpc>
            </a:pP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 отношению к пожилым родителям, традиции, семейные реликвии, святыни, общие взгляды, взаимоуважение, чувство взаимопомощи.</a:t>
            </a:r>
            <a:endParaRPr lang="ru-RU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3818951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11560" y="908720"/>
            <a:ext cx="450100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accent1"/>
                </a:solidFill>
              </a:rPr>
              <a:t>       Семьи все разные</a:t>
            </a:r>
            <a:r>
              <a:rPr lang="ru-RU" sz="3200" dirty="0" smtClean="0"/>
              <a:t>. </a:t>
            </a:r>
          </a:p>
          <a:p>
            <a:r>
              <a:rPr lang="ru-RU" sz="3200" dirty="0" smtClean="0"/>
              <a:t>   </a:t>
            </a:r>
            <a:r>
              <a:rPr lang="ru-RU" sz="2400" i="1" dirty="0" smtClean="0"/>
              <a:t>А чем они отличаются?</a:t>
            </a:r>
            <a:r>
              <a:rPr lang="ru-RU" i="1" dirty="0" smtClean="0"/>
              <a:t>      </a:t>
            </a:r>
          </a:p>
          <a:p>
            <a:r>
              <a:rPr lang="ru-RU" sz="2400" dirty="0" smtClean="0"/>
              <a:t>      </a:t>
            </a:r>
            <a:r>
              <a:rPr lang="ru-RU" sz="2600" dirty="0" smtClean="0"/>
              <a:t>Привычками, укладом ,    </a:t>
            </a:r>
          </a:p>
          <a:p>
            <a:r>
              <a:rPr lang="ru-RU" sz="2600" dirty="0" smtClean="0"/>
              <a:t>     атмосферой, традициями,    </a:t>
            </a:r>
          </a:p>
          <a:p>
            <a:r>
              <a:rPr lang="ru-RU" sz="2600" dirty="0" smtClean="0"/>
              <a:t>     которые передаются из  </a:t>
            </a:r>
          </a:p>
          <a:p>
            <a:r>
              <a:rPr lang="ru-RU" sz="2600" dirty="0" smtClean="0"/>
              <a:t>     поколения в поколение  </a:t>
            </a:r>
            <a:endParaRPr lang="ru-RU" sz="2600" dirty="0"/>
          </a:p>
        </p:txBody>
      </p:sp>
      <p:pic>
        <p:nvPicPr>
          <p:cNvPr id="5121" name="Picture 1" descr="F:\СЕМЬЯ\p198_semeynyietradicii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3717032"/>
            <a:ext cx="3600400" cy="2830356"/>
          </a:xfrm>
          <a:prstGeom prst="rect">
            <a:avLst/>
          </a:prstGeom>
          <a:noFill/>
        </p:spPr>
      </p:pic>
      <p:pic>
        <p:nvPicPr>
          <p:cNvPr id="5122" name="Picture 2" descr="F:\СЕМЬЯ\Запорожские-дети-посоревнуются-в-конкурсе-на-лучший-рисунок-Счастливая-семья-крепкая-страна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04048" y="908720"/>
            <a:ext cx="3528392" cy="2664296"/>
          </a:xfrm>
          <a:prstGeom prst="rect">
            <a:avLst/>
          </a:prstGeom>
          <a:noFill/>
        </p:spPr>
      </p:pic>
      <p:pic>
        <p:nvPicPr>
          <p:cNvPr id="5123" name="Picture 3" descr="F:\СЕМЬЯ\happy-family-2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16016" y="3717032"/>
            <a:ext cx="3672408" cy="27892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3818951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11561" y="620688"/>
            <a:ext cx="7704856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chemeClr val="accent1"/>
                </a:solidFill>
                <a:latin typeface="Georgia" pitchFamily="18" charset="0"/>
              </a:rPr>
              <a:t>         Семейные традиции. </a:t>
            </a:r>
          </a:p>
          <a:p>
            <a:pPr>
              <a:lnSpc>
                <a:spcPct val="150000"/>
              </a:lnSpc>
            </a:pPr>
            <a:r>
              <a:rPr lang="ru-RU" sz="3600" b="1" dirty="0" smtClean="0">
                <a:solidFill>
                  <a:schemeClr val="accent1"/>
                </a:solidFill>
                <a:latin typeface="Georgia" pitchFamily="18" charset="0"/>
              </a:rPr>
              <a:t>    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Традиция – от латинского «передача»</a:t>
            </a:r>
          </a:p>
          <a:p>
            <a:pPr>
              <a:lnSpc>
                <a:spcPct val="150000"/>
              </a:lnSpc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 Это слово означает сложившиеся и    </a:t>
            </a:r>
          </a:p>
          <a:p>
            <a:pPr>
              <a:lnSpc>
                <a:spcPct val="150000"/>
              </a:lnSpc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передаваемые в течении длительного </a:t>
            </a:r>
          </a:p>
          <a:p>
            <a:pPr>
              <a:lnSpc>
                <a:spcPct val="150000"/>
              </a:lnSpc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времени из поколения в поколение    </a:t>
            </a:r>
          </a:p>
          <a:p>
            <a:pPr>
              <a:lnSpc>
                <a:spcPct val="150000"/>
              </a:lnSpc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обычаи, порядки, правила поведения.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3818951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11560" y="476672"/>
            <a:ext cx="7992887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dirty="0" smtClean="0">
                <a:latin typeface="Georgia" pitchFamily="18" charset="0"/>
              </a:rPr>
              <a:t>     Семейные традиции и обычаи являются символом чего-то вечного, дают ощущение близости и сплочённости всех членов семьи. Не забывайте главного: то, как сложится жизнь вашего ребёнка, во многом зависит от того, как вы её преподнесёте. Если вы сможете донести до него всё прекрасное, что есть в этом мире, он попробует перенести это и в свою семью.</a:t>
            </a:r>
            <a:endParaRPr lang="ru-RU" sz="2800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3818951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243408"/>
            <a:ext cx="9144000" cy="710140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67545" y="332656"/>
            <a:ext cx="8208911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chemeClr val="accent1"/>
                </a:solidFill>
                <a:latin typeface="Georgia" pitchFamily="18" charset="0"/>
              </a:rPr>
              <a:t>    Семейные традиции и ритуалы:</a:t>
            </a:r>
          </a:p>
          <a:p>
            <a:pPr lvl="1"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позволяют малышу ощущать стабильность жизненного уклада: "при любой погоде";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в вашей семье состоится то, что заведено;</a:t>
            </a:r>
          </a:p>
          <a:p>
            <a:pPr lvl="1"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дают ему чувство уверенности в окружающем мире и защищенности;</a:t>
            </a:r>
          </a:p>
          <a:p>
            <a:pPr lvl="1"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настраивают кроху на оптимизм и позитивное восприятие жизни, когда каждый день – праздник";</a:t>
            </a:r>
          </a:p>
          <a:p>
            <a:pPr lvl="1"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создают неповторимые детские воспоминания, о которых малыш будет когда-нибудь рассказывать своим детям;</a:t>
            </a:r>
          </a:p>
          <a:p>
            <a:pPr lvl="1"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позволяют ощутить гордость за себя и свою семью.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3818951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11560" y="1052736"/>
            <a:ext cx="799288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Вам вполне по силам создать несколько семейных традиций, которых, возможно, будут придерживаться дети и внуки!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Не забудьте только 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три главных правила: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повторяющееся событие должно быть для малыша ярким, позитивным, запоминающимся;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традиция на то и традиция, чтобы соблюдаться всегда;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можете задействовать запахи, звуки, зрительные образы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385</TotalTime>
  <Words>324</Words>
  <Application>Microsoft Office PowerPoint</Application>
  <PresentationFormat>Экран (4:3)</PresentationFormat>
  <Paragraphs>45</Paragraphs>
  <Slides>10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днс днс</dc:creator>
  <cp:lastModifiedBy>днс днс</cp:lastModifiedBy>
  <cp:revision>34</cp:revision>
  <dcterms:created xsi:type="dcterms:W3CDTF">2017-10-24T08:28:45Z</dcterms:created>
  <dcterms:modified xsi:type="dcterms:W3CDTF">2017-11-06T21:15:02Z</dcterms:modified>
</cp:coreProperties>
</file>