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0" r:id="rId1"/>
  </p:sldMasterIdLst>
  <p:notesMasterIdLst>
    <p:notesMasterId r:id="rId21"/>
  </p:notesMasterIdLst>
  <p:sldIdLst>
    <p:sldId id="280" r:id="rId2"/>
    <p:sldId id="263" r:id="rId3"/>
    <p:sldId id="268" r:id="rId4"/>
    <p:sldId id="258" r:id="rId5"/>
    <p:sldId id="270" r:id="rId6"/>
    <p:sldId id="271" r:id="rId7"/>
    <p:sldId id="272" r:id="rId8"/>
    <p:sldId id="281" r:id="rId9"/>
    <p:sldId id="282" r:id="rId10"/>
    <p:sldId id="274" r:id="rId11"/>
    <p:sldId id="283" r:id="rId12"/>
    <p:sldId id="276" r:id="rId13"/>
    <p:sldId id="278" r:id="rId14"/>
    <p:sldId id="277" r:id="rId15"/>
    <p:sldId id="279" r:id="rId16"/>
    <p:sldId id="269" r:id="rId17"/>
    <p:sldId id="273" r:id="rId18"/>
    <p:sldId id="285" r:id="rId19"/>
    <p:sldId id="28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865" autoAdjust="0"/>
  </p:normalViewPr>
  <p:slideViewPr>
    <p:cSldViewPr>
      <p:cViewPr>
        <p:scale>
          <a:sx n="68" d="100"/>
          <a:sy n="68" d="100"/>
        </p:scale>
        <p:origin x="-1206"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3AD1EF-9333-432F-A3F1-AA053C3F9E8F}" type="datetimeFigureOut">
              <a:rPr lang="ru-RU" smtClean="0"/>
              <a:t>15.04.2020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5DA56-61AD-44B6-A657-49DAFF8BBC94}" type="slidenum">
              <a:rPr lang="ru-RU" smtClean="0"/>
              <a:t>‹#›</a:t>
            </a:fld>
            <a:endParaRPr lang="ru-RU"/>
          </a:p>
        </p:txBody>
      </p:sp>
    </p:spTree>
    <p:extLst>
      <p:ext uri="{BB962C8B-B14F-4D97-AF65-F5344CB8AC3E}">
        <p14:creationId xmlns:p14="http://schemas.microsoft.com/office/powerpoint/2010/main" val="317884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D5DA56-61AD-44B6-A657-49DAFF8BBC94}" type="slidenum">
              <a:rPr lang="ru-RU" smtClean="0"/>
              <a:t>7</a:t>
            </a:fld>
            <a:endParaRPr lang="ru-RU"/>
          </a:p>
        </p:txBody>
      </p:sp>
    </p:spTree>
    <p:extLst>
      <p:ext uri="{BB962C8B-B14F-4D97-AF65-F5344CB8AC3E}">
        <p14:creationId xmlns:p14="http://schemas.microsoft.com/office/powerpoint/2010/main" val="3524518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B4C71EC6-210F-42DE-9C53-41977AD35B3D}" type="datetimeFigureOut">
              <a:rPr lang="ru-RU" smtClean="0"/>
              <a:t>15.04.2020</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15.04.2020</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B4C71EC6-210F-42DE-9C53-41977AD35B3D}" type="datetimeFigureOut">
              <a:rPr lang="ru-RU" smtClean="0"/>
              <a:t>15.04.2020</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B4C71EC6-210F-42DE-9C53-41977AD35B3D}" type="datetimeFigureOut">
              <a:rPr lang="ru-RU" smtClean="0"/>
              <a:t>15.04.2020</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B4C71EC6-210F-42DE-9C53-41977AD35B3D}" type="datetimeFigureOut">
              <a:rPr lang="ru-RU" smtClean="0"/>
              <a:t>15.04.2020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19B0651-EE4F-4900-A07F-96A6BFA9D0F0}"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B4C71EC6-210F-42DE-9C53-41977AD35B3D}" type="datetimeFigureOut">
              <a:rPr lang="ru-RU" smtClean="0"/>
              <a:t>15.04.2020</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15.04.2020</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B4C71EC6-210F-42DE-9C53-41977AD35B3D}" type="datetimeFigureOut">
              <a:rPr lang="ru-RU" smtClean="0"/>
              <a:t>15.04.2020</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B4C71EC6-210F-42DE-9C53-41977AD35B3D}" type="datetimeFigureOut">
              <a:rPr lang="ru-RU" smtClean="0"/>
              <a:t>15.04.2020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19B0651-EE4F-4900-A07F-96A6BFA9D0F0}"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4C71EC6-210F-42DE-9C53-41977AD35B3D}" type="datetimeFigureOut">
              <a:rPr lang="ru-RU" smtClean="0"/>
              <a:t>15.04.2020</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19B0651-EE4F-4900-A07F-96A6BFA9D0F0}"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766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260648"/>
            <a:ext cx="8208912" cy="584775"/>
          </a:xfrm>
          <a:prstGeom prst="rect">
            <a:avLst/>
          </a:prstGeom>
          <a:noFill/>
        </p:spPr>
        <p:txBody>
          <a:bodyPr wrap="square" rtlCol="0">
            <a:spAutoFit/>
          </a:bodyPr>
          <a:lstStyle/>
          <a:p>
            <a:pPr algn="ctr"/>
            <a:r>
              <a:rPr lang="ru-RU" sz="3200" b="1" dirty="0" smtClean="0">
                <a:solidFill>
                  <a:schemeClr val="accent2">
                    <a:lumMod val="50000"/>
                  </a:schemeClr>
                </a:solidFill>
                <a:latin typeface="Times New Roman" panose="02020603050405020304" pitchFamily="18" charset="0"/>
                <a:cs typeface="Times New Roman" panose="02020603050405020304" pitchFamily="18" charset="0"/>
              </a:rPr>
              <a:t>МЫ ПОМНИМ ВАШИ ИМЕНА</a:t>
            </a:r>
            <a:endParaRPr lang="ru-RU" sz="32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4,48 мин. Иосиф Кобзон - Журавли (кф Летят журавли) - Журавли_(Audio-VK4.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28800" y="5517232"/>
            <a:ext cx="609600" cy="609600"/>
          </a:xfrm>
          <a:prstGeom prst="rect">
            <a:avLst/>
          </a:prstGeom>
        </p:spPr>
      </p:pic>
    </p:spTree>
    <p:extLst>
      <p:ext uri="{BB962C8B-B14F-4D97-AF65-F5344CB8AC3E}">
        <p14:creationId xmlns:p14="http://schemas.microsoft.com/office/powerpoint/2010/main" val="2743392"/>
      </p:ext>
    </p:extLst>
  </p:cSld>
  <p:clrMapOvr>
    <a:masterClrMapping/>
  </p:clrMapOvr>
  <mc:AlternateContent xmlns:mc="http://schemas.openxmlformats.org/markup-compatibility/2006">
    <mc:Choice xmlns:p14="http://schemas.microsoft.com/office/powerpoint/2010/main" Requires="p14">
      <p:transition spd="slow" p14:dur="1600" advTm="7753">
        <p14:prism isInverted="1"/>
      </p:transition>
    </mc:Choice>
    <mc:Fallback>
      <p:transition spd="slow" advTm="7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pauseEvt time="6034" objId="3"/>
        <p14:seekEvt time="6034" objId="3" seek="4288"/>
        <p14:resumeEvt time="603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06" r="3531" b="27947"/>
          <a:stretch/>
        </p:blipFill>
        <p:spPr bwMode="auto">
          <a:xfrm>
            <a:off x="164360" y="267286"/>
            <a:ext cx="4395940" cy="640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04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2120" y="3717032"/>
            <a:ext cx="3240360" cy="2677656"/>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ДОЛГОПОЛОВ АЛЕКСАНДР</a:t>
            </a:r>
          </a:p>
          <a:p>
            <a:pPr algn="ctr"/>
            <a:r>
              <a:rPr lang="ru-RU" sz="2400" b="1" dirty="0" smtClean="0">
                <a:latin typeface="Times New Roman" panose="02020603050405020304" pitchFamily="18" charset="0"/>
                <a:cs typeface="Times New Roman" panose="02020603050405020304" pitchFamily="18" charset="0"/>
              </a:rPr>
              <a:t> ИВАНОВИЧ</a:t>
            </a:r>
            <a:endParaRPr lang="ru-RU" sz="2400" dirty="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(1917 - 1991)</a:t>
            </a:r>
          </a:p>
          <a:p>
            <a:pPr algn="ctr"/>
            <a:r>
              <a:rPr lang="ru-RU" sz="2400" b="1" dirty="0">
                <a:latin typeface="Times New Roman" panose="02020603050405020304" pitchFamily="18" charset="0"/>
                <a:cs typeface="Times New Roman" panose="02020603050405020304" pitchFamily="18" charset="0"/>
              </a:rPr>
              <a:t>р</a:t>
            </a:r>
            <a:r>
              <a:rPr lang="ru-RU" sz="2400" b="1" dirty="0" smtClean="0">
                <a:latin typeface="Times New Roman" panose="02020603050405020304" pitchFamily="18" charset="0"/>
                <a:cs typeface="Times New Roman" panose="02020603050405020304" pitchFamily="18" charset="0"/>
              </a:rPr>
              <a:t>азведчик</a:t>
            </a:r>
            <a:r>
              <a:rPr lang="ru-RU" sz="2400" b="1" dirty="0">
                <a:latin typeface="Times New Roman" panose="02020603050405020304" pitchFamily="18" charset="0"/>
                <a:cs typeface="Times New Roman" panose="02020603050405020304" pitchFamily="18" charset="0"/>
              </a:rPr>
              <a:t>, пулемётчик</a:t>
            </a:r>
          </a:p>
          <a:p>
            <a:endParaRPr lang="ru-RU" sz="24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5" y="3230563"/>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600043"/>
      </p:ext>
    </p:extLst>
  </p:cSld>
  <p:clrMapOvr>
    <a:masterClrMapping/>
  </p:clrMapOvr>
  <mc:AlternateContent xmlns:mc="http://schemas.openxmlformats.org/markup-compatibility/2006">
    <mc:Choice xmlns:p14="http://schemas.microsoft.com/office/powerpoint/2010/main" Requires="p14">
      <p:transition spd="slow" p14:dur="1600" advTm="7790">
        <p14:prism isInverted="1"/>
      </p:transition>
    </mc:Choice>
    <mc:Fallback>
      <p:transition spd="slow" advTm="779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4699992"/>
          </a:xfrm>
        </p:spPr>
        <p:txBody>
          <a:bodyPr>
            <a:normAutofit fontScale="90000"/>
          </a:bodyPr>
          <a:lstStyle/>
          <a:p>
            <a:r>
              <a:rPr lang="ru-RU" sz="1400" b="1" dirty="0" smtClean="0">
                <a:solidFill>
                  <a:schemeClr val="tx1"/>
                </a:solidFill>
                <a:latin typeface="Times New Roman" panose="02020603050405020304" pitchFamily="18" charset="0"/>
                <a:cs typeface="Times New Roman" panose="02020603050405020304" pitchFamily="18" charset="0"/>
              </a:rPr>
              <a:t>Долгополов </a:t>
            </a:r>
            <a:r>
              <a:rPr lang="ru-RU" sz="1400" b="1" dirty="0">
                <a:solidFill>
                  <a:schemeClr val="tx1"/>
                </a:solidFill>
                <a:latin typeface="Times New Roman" panose="02020603050405020304" pitchFamily="18" charset="0"/>
                <a:cs typeface="Times New Roman" panose="02020603050405020304" pitchFamily="18" charset="0"/>
              </a:rPr>
              <a:t>Александр Иванович</a:t>
            </a:r>
            <a:br>
              <a:rPr lang="ru-RU" sz="1400" b="1"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(13 февраля 1917 г. – 19 сентября 1991 г </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В июле 1942 года был призван на фронт.</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Попал в </a:t>
            </a:r>
            <a:r>
              <a:rPr lang="ru-RU" sz="1400" dirty="0" err="1">
                <a:solidFill>
                  <a:schemeClr val="tx1"/>
                </a:solidFill>
                <a:latin typeface="Times New Roman" panose="02020603050405020304" pitchFamily="18" charset="0"/>
                <a:cs typeface="Times New Roman" panose="02020603050405020304" pitchFamily="18" charset="0"/>
              </a:rPr>
              <a:t>Волховский</a:t>
            </a:r>
            <a:r>
              <a:rPr lang="ru-RU" sz="1400" dirty="0">
                <a:solidFill>
                  <a:schemeClr val="tx1"/>
                </a:solidFill>
                <a:latin typeface="Times New Roman" panose="02020603050405020304" pitchFamily="18" charset="0"/>
                <a:cs typeface="Times New Roman" panose="02020603050405020304" pitchFamily="18" charset="0"/>
              </a:rPr>
              <a:t> фронт.</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Разведчик, пулемётчик.</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За время войны был трижды ранен, а также дважды контужен.</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Имеет награды:</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-Орден Славы 3 степени;</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-Медаль «За отвагу»,</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-и многие другие медали….</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При прорыве блокады Ленинграда </a:t>
            </a:r>
            <a:r>
              <a:rPr lang="ru-RU" sz="1400" dirty="0" err="1">
                <a:solidFill>
                  <a:schemeClr val="tx1"/>
                </a:solidFill>
                <a:latin typeface="Times New Roman" panose="02020603050405020304" pitchFamily="18" charset="0"/>
                <a:cs typeface="Times New Roman" panose="02020603050405020304" pitchFamily="18" charset="0"/>
              </a:rPr>
              <a:t>Волховский</a:t>
            </a:r>
            <a:r>
              <a:rPr lang="ru-RU" sz="1400" dirty="0">
                <a:solidFill>
                  <a:schemeClr val="tx1"/>
                </a:solidFill>
                <a:latin typeface="Times New Roman" panose="02020603050405020304" pitchFamily="18" charset="0"/>
                <a:cs typeface="Times New Roman" panose="02020603050405020304" pitchFamily="18" charset="0"/>
              </a:rPr>
              <a:t> и </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Ленинградский фронты объединились, затем участвовали</a:t>
            </a:r>
            <a:br>
              <a:rPr lang="ru-RU" sz="1400" dirty="0">
                <a:solidFill>
                  <a:schemeClr val="tx1"/>
                </a:solidFill>
                <a:latin typeface="Times New Roman" panose="02020603050405020304" pitchFamily="18" charset="0"/>
                <a:cs typeface="Times New Roman" panose="02020603050405020304" pitchFamily="18" charset="0"/>
              </a:rPr>
            </a:br>
            <a:r>
              <a:rPr lang="ru-RU" sz="1400" dirty="0" smtClean="0">
                <a:solidFill>
                  <a:schemeClr val="tx1"/>
                </a:solidFill>
                <a:latin typeface="Times New Roman" panose="02020603050405020304" pitchFamily="18" charset="0"/>
                <a:cs typeface="Times New Roman" panose="02020603050405020304" pitchFamily="18" charset="0"/>
              </a:rPr>
              <a:t>в </a:t>
            </a:r>
            <a:r>
              <a:rPr lang="ru-RU" sz="1400" dirty="0">
                <a:solidFill>
                  <a:schemeClr val="tx1"/>
                </a:solidFill>
                <a:latin typeface="Times New Roman" panose="02020603050405020304" pitchFamily="18" charset="0"/>
                <a:cs typeface="Times New Roman" panose="02020603050405020304" pitchFamily="18" charset="0"/>
              </a:rPr>
              <a:t>освобождении Латвии.</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В 1945 году прадедушка Евы демобилизовался</a:t>
            </a:r>
            <a:r>
              <a:rPr lang="ru-RU" sz="1400" dirty="0" smtClean="0">
                <a:solidFill>
                  <a:schemeClr val="tx1"/>
                </a:solidFill>
                <a:latin typeface="Times New Roman" panose="02020603050405020304" pitchFamily="18" charset="0"/>
                <a:cs typeface="Times New Roman" panose="02020603050405020304" pitchFamily="18" charset="0"/>
              </a:rPr>
              <a:t>.</a:t>
            </a:r>
            <a:br>
              <a:rPr lang="ru-RU" sz="1400" dirty="0" smtClean="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ru-RU" sz="1400" b="1" i="1" dirty="0">
                <a:effectLst/>
                <a:latin typeface="Times New Roman" panose="02020603050405020304" pitchFamily="18" charset="0"/>
                <a:cs typeface="Times New Roman" panose="02020603050405020304" pitchFamily="18" charset="0"/>
              </a:rPr>
              <a:t>Мы очень им гордимся, помним его и любим. </a:t>
            </a:r>
            <a:r>
              <a:rPr lang="ru-RU" sz="1400" b="1" i="1" dirty="0" smtClean="0">
                <a:effectLst/>
                <a:latin typeface="Times New Roman" panose="02020603050405020304" pitchFamily="18" charset="0"/>
                <a:cs typeface="Times New Roman" panose="02020603050405020304" pitchFamily="18" charset="0"/>
              </a:rPr>
              <a:t/>
            </a:r>
            <a:br>
              <a:rPr lang="ru-RU" sz="1400" b="1" i="1" dirty="0" smtClean="0">
                <a:effectLst/>
                <a:latin typeface="Times New Roman" panose="02020603050405020304" pitchFamily="18" charset="0"/>
                <a:cs typeface="Times New Roman" panose="02020603050405020304" pitchFamily="18" charset="0"/>
              </a:rPr>
            </a:br>
            <a:r>
              <a:rPr lang="ru-RU" sz="1400" b="1" i="1" dirty="0" smtClean="0">
                <a:effectLst/>
                <a:latin typeface="Times New Roman" panose="02020603050405020304" pitchFamily="18" charset="0"/>
                <a:cs typeface="Times New Roman" panose="02020603050405020304" pitchFamily="18" charset="0"/>
              </a:rPr>
              <a:t>Он </a:t>
            </a:r>
            <a:r>
              <a:rPr lang="ru-RU" sz="1400" b="1" i="1" dirty="0">
                <a:effectLst/>
                <a:latin typeface="Times New Roman" panose="02020603050405020304" pitchFamily="18" charset="0"/>
                <a:cs typeface="Times New Roman" panose="02020603050405020304" pitchFamily="18" charset="0"/>
              </a:rPr>
              <a:t>внёс свой вклад в победу над фашистами </a:t>
            </a:r>
            <a:r>
              <a:rPr lang="ru-RU" sz="1400" b="1" i="1" dirty="0" smtClean="0">
                <a:effectLst/>
                <a:latin typeface="Times New Roman" panose="02020603050405020304" pitchFamily="18" charset="0"/>
                <a:cs typeface="Times New Roman" panose="02020603050405020304" pitchFamily="18" charset="0"/>
              </a:rPr>
              <a:t/>
            </a:r>
            <a:br>
              <a:rPr lang="ru-RU" sz="1400" b="1" i="1" dirty="0" smtClean="0">
                <a:effectLst/>
                <a:latin typeface="Times New Roman" panose="02020603050405020304" pitchFamily="18" charset="0"/>
                <a:cs typeface="Times New Roman" panose="02020603050405020304" pitchFamily="18" charset="0"/>
              </a:rPr>
            </a:br>
            <a:r>
              <a:rPr lang="ru-RU" sz="1400" b="1" i="1" dirty="0" smtClean="0">
                <a:effectLst/>
                <a:latin typeface="Times New Roman" panose="02020603050405020304" pitchFamily="18" charset="0"/>
                <a:cs typeface="Times New Roman" panose="02020603050405020304" pitchFamily="18" charset="0"/>
              </a:rPr>
              <a:t>и </a:t>
            </a:r>
            <a:r>
              <a:rPr lang="ru-RU" sz="1400" b="1" i="1" dirty="0">
                <a:effectLst/>
                <a:latin typeface="Times New Roman" panose="02020603050405020304" pitchFamily="18" charset="0"/>
                <a:cs typeface="Times New Roman" panose="02020603050405020304" pitchFamily="18" charset="0"/>
              </a:rPr>
              <a:t>подарил нам мирное небо над головой!!!</a:t>
            </a:r>
            <a:r>
              <a:rPr lang="ru-RU" sz="1400" dirty="0">
                <a:effectLst/>
                <a:latin typeface="Times New Roman" panose="02020603050405020304" pitchFamily="18" charset="0"/>
                <a:cs typeface="Times New Roman" panose="02020603050405020304" pitchFamily="18" charset="0"/>
              </a:rPr>
              <a:t/>
            </a:r>
            <a:br>
              <a:rPr lang="ru-RU" sz="1400" dirty="0">
                <a:effectLst/>
                <a:latin typeface="Times New Roman" panose="02020603050405020304" pitchFamily="18" charset="0"/>
                <a:cs typeface="Times New Roman" panose="02020603050405020304" pitchFamily="18" charset="0"/>
              </a:rPr>
            </a:br>
            <a:r>
              <a:rPr lang="ru-RU" sz="1400" b="1" i="1" dirty="0">
                <a:effectLst/>
                <a:latin typeface="Times New Roman" panose="02020603050405020304" pitchFamily="18" charset="0"/>
                <a:cs typeface="Times New Roman" panose="02020603050405020304" pitchFamily="18" charset="0"/>
              </a:rPr>
              <a:t>                         Спасибо, дедушка!!!</a:t>
            </a:r>
            <a:r>
              <a:rPr lang="ru-RU" sz="1400" dirty="0">
                <a:effectLst/>
                <a:latin typeface="Times New Roman" panose="02020603050405020304" pitchFamily="18" charset="0"/>
                <a:cs typeface="Times New Roman" panose="02020603050405020304" pitchFamily="18" charset="0"/>
              </a:rPr>
              <a:t/>
            </a:r>
            <a:br>
              <a:rPr lang="ru-RU" sz="1400" dirty="0">
                <a:effectLst/>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
            </a:r>
            <a:br>
              <a:rPr lang="ru-RU" sz="1400" dirty="0">
                <a:effectLst/>
                <a:latin typeface="Times New Roman" panose="02020603050405020304" pitchFamily="18" charset="0"/>
                <a:cs typeface="Times New Roman" panose="02020603050405020304" pitchFamily="18" charset="0"/>
              </a:rPr>
            </a:br>
            <a:r>
              <a:rPr lang="ru-RU" sz="1400" dirty="0" smtClean="0">
                <a:solidFill>
                  <a:schemeClr val="tx1"/>
                </a:solidFill>
                <a:latin typeface="Times New Roman" panose="02020603050405020304" pitchFamily="18" charset="0"/>
                <a:cs typeface="Times New Roman" panose="02020603050405020304" pitchFamily="18" charset="0"/>
              </a:rPr>
              <a:t/>
            </a:r>
            <a:br>
              <a:rPr lang="ru-RU" sz="1400" dirty="0" smtClean="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ru-RU" sz="1400" dirty="0" err="1">
                <a:solidFill>
                  <a:schemeClr val="tx1"/>
                </a:solidFill>
                <a:latin typeface="Times New Roman" panose="02020603050405020304" pitchFamily="18" charset="0"/>
                <a:cs typeface="Times New Roman" panose="02020603050405020304" pitchFamily="18" charset="0"/>
              </a:rPr>
              <a:t>Гальчевская</a:t>
            </a:r>
            <a:r>
              <a:rPr lang="ru-RU" sz="1400" dirty="0">
                <a:solidFill>
                  <a:schemeClr val="tx1"/>
                </a:solidFill>
                <a:latin typeface="Times New Roman" panose="02020603050405020304" pitchFamily="18" charset="0"/>
                <a:cs typeface="Times New Roman" panose="02020603050405020304" pitchFamily="18" charset="0"/>
              </a:rPr>
              <a:t> Ева Сергеевна, гр. № 12 «Эрудиты»</a:t>
            </a:r>
            <a:br>
              <a:rPr lang="ru-RU" sz="1400" dirty="0">
                <a:solidFill>
                  <a:schemeClr val="tx1"/>
                </a:solidFill>
                <a:latin typeface="Times New Roman" panose="02020603050405020304" pitchFamily="18" charset="0"/>
                <a:cs typeface="Times New Roman" panose="02020603050405020304" pitchFamily="18" charset="0"/>
              </a:rPr>
            </a:b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776" y="116632"/>
            <a:ext cx="1871663"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632" y="2371055"/>
            <a:ext cx="184150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645024"/>
            <a:ext cx="1957387"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713450"/>
      </p:ext>
    </p:extLst>
  </p:cSld>
  <p:clrMapOvr>
    <a:masterClrMapping/>
  </p:clrMapOvr>
  <mc:AlternateContent xmlns:mc="http://schemas.openxmlformats.org/markup-compatibility/2006">
    <mc:Choice xmlns:p14="http://schemas.microsoft.com/office/powerpoint/2010/main" Requires="p14">
      <p:transition spd="slow" p14:dur="1600" advTm="13377">
        <p14:prism isInverted="1"/>
      </p:transition>
    </mc:Choice>
    <mc:Fallback>
      <p:transition spd="slow" advTm="13377">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НАШИ деды\редактировано\прадед Кушникова Артема\Безымянный.jpg"/>
          <p:cNvPicPr>
            <a:picLocks noChangeAspect="1" noChangeArrowheads="1"/>
          </p:cNvPicPr>
          <p:nvPr/>
        </p:nvPicPr>
        <p:blipFill rotWithShape="1">
          <a:blip r:embed="rId2">
            <a:extLst>
              <a:ext uri="{28A0092B-C50C-407E-A947-70E740481C1C}">
                <a14:useLocalDpi xmlns:a14="http://schemas.microsoft.com/office/drawing/2010/main" val="0"/>
              </a:ext>
            </a:extLst>
          </a:blip>
          <a:srcRect r="-6123" b="3920"/>
          <a:stretch/>
        </p:blipFill>
        <p:spPr bwMode="auto">
          <a:xfrm>
            <a:off x="467544" y="364104"/>
            <a:ext cx="4202930" cy="623364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6" y="3175"/>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2080" y="3140968"/>
            <a:ext cx="3528392" cy="2954655"/>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ИГНАТЬЕВ</a:t>
            </a:r>
          </a:p>
          <a:p>
            <a:pPr algn="ctr"/>
            <a:r>
              <a:rPr lang="ru-RU" sz="2400" b="1" dirty="0" smtClean="0">
                <a:latin typeface="Times New Roman" panose="02020603050405020304" pitchFamily="18" charset="0"/>
                <a:cs typeface="Times New Roman" panose="02020603050405020304" pitchFamily="18" charset="0"/>
              </a:rPr>
              <a:t> ГАВРИЛ</a:t>
            </a:r>
          </a:p>
          <a:p>
            <a:pPr algn="ctr"/>
            <a:r>
              <a:rPr lang="ru-RU" sz="2400" b="1" dirty="0" smtClean="0">
                <a:latin typeface="Times New Roman" panose="02020603050405020304" pitchFamily="18" charset="0"/>
                <a:cs typeface="Times New Roman" panose="02020603050405020304" pitchFamily="18" charset="0"/>
              </a:rPr>
              <a:t> ТРОФИМОВИЧ</a:t>
            </a:r>
            <a:endParaRPr lang="ru-RU" sz="2400" dirty="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a:t>
            </a:r>
            <a:r>
              <a:rPr lang="ru-RU" sz="2400" b="1" dirty="0" smtClean="0">
                <a:latin typeface="Times New Roman" panose="02020603050405020304" pitchFamily="18" charset="0"/>
                <a:cs typeface="Times New Roman" panose="02020603050405020304" pitchFamily="18" charset="0"/>
              </a:rPr>
              <a:t>1925 – 2017)</a:t>
            </a:r>
          </a:p>
          <a:p>
            <a:pPr algn="ctr"/>
            <a:r>
              <a:rPr lang="ru-RU" sz="2400" b="1" dirty="0" smtClean="0">
                <a:latin typeface="Times New Roman" panose="02020603050405020304" pitchFamily="18" charset="0"/>
                <a:cs typeface="Times New Roman" panose="02020603050405020304" pitchFamily="18" charset="0"/>
              </a:rPr>
              <a:t>воздушно-десантные войска</a:t>
            </a:r>
            <a:endParaRPr lang="ru-RU" sz="2400" b="1" dirty="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 </a:t>
            </a:r>
          </a:p>
          <a:p>
            <a:endParaRPr lang="ru-RU"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2" y="3230563"/>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515700"/>
      </p:ext>
    </p:extLst>
  </p:cSld>
  <p:clrMapOvr>
    <a:masterClrMapping/>
  </p:clrMapOvr>
  <mc:AlternateContent xmlns:mc="http://schemas.openxmlformats.org/markup-compatibility/2006">
    <mc:Choice xmlns:p14="http://schemas.microsoft.com/office/powerpoint/2010/main" Requires="p14">
      <p:transition spd="slow" p14:dur="1600" advTm="8389">
        <p14:prism isInverted="1"/>
      </p:transition>
    </mc:Choice>
    <mc:Fallback>
      <p:transition spd="slow" advTm="8389">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6400800"/>
          </a:xfrm>
        </p:spPr>
        <p:txBody>
          <a:bodyPr>
            <a:normAutofit fontScale="90000"/>
          </a:bodyPr>
          <a:lstStyle/>
          <a:p>
            <a:r>
              <a:rPr lang="ru-RU" sz="1600" dirty="0" smtClean="0">
                <a:effectLst/>
                <a:latin typeface="Times New Roman" panose="02020603050405020304" pitchFamily="18" charset="0"/>
                <a:cs typeface="Times New Roman" panose="02020603050405020304" pitchFamily="18" charset="0"/>
              </a:rPr>
              <a:t>В </a:t>
            </a:r>
            <a:r>
              <a:rPr lang="ru-RU" sz="1600" dirty="0">
                <a:effectLst/>
                <a:latin typeface="Times New Roman" panose="02020603050405020304" pitchFamily="18" charset="0"/>
                <a:cs typeface="Times New Roman" panose="02020603050405020304" pitchFamily="18" charset="0"/>
              </a:rPr>
              <a:t>феврале 1943 года, с наступлением совершеннолетия, Гаврила Игнатьев был призван в армию. Перед тем, как попасть на фронт, юноша проходил обучение в училище воздушно-десантных войск в Рязани, после чего в составе 5-ой Гвардейской воздушно-десантной бригады был отправлен на 2-ой Украинский фронт.</a:t>
            </a:r>
            <a:br>
              <a:rPr lang="ru-RU" sz="1600" dirty="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Гаврила стал участником гигантской битвы за Правобережную Украину и Киев. Вместе с другими десантниками-парашютистами он был заброшен в тыл врага для захвата плацдармов на правом берегу Днепра и закрепления армии для развертывания наступательных действий к западным границам Украины.</a:t>
            </a:r>
            <a:br>
              <a:rPr lang="ru-RU" sz="1600" dirty="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Четыре года после войны Гаврила Трофимович отслужил в Пскове в 76-й Гвардейской воздушно-десантной дивизии. Два раза участвовал в параде Победы на Красной площади в Москве: первый – 7 ноября 1945 года, второй – 1 мая 1946 года. За участие в Великой Отечественной войне был награждён орденом «Славы III степени», медалями «За боевые заслуги», «За Победу над Германией</a:t>
            </a:r>
            <a:r>
              <a:rPr lang="ru-RU" sz="1600" dirty="0" smtClean="0">
                <a:effectLst/>
                <a:latin typeface="Times New Roman" panose="02020603050405020304" pitchFamily="18" charset="0"/>
                <a:cs typeface="Times New Roman" panose="02020603050405020304" pitchFamily="18" charset="0"/>
              </a:rPr>
              <a:t>».</a:t>
            </a:r>
            <a:br>
              <a:rPr lang="ru-RU" sz="1600" dirty="0" smtClean="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
            </a:r>
            <a:br>
              <a:rPr lang="ru-RU" sz="1600" dirty="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
            </a:r>
            <a:br>
              <a:rPr lang="ru-RU" sz="1600" dirty="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 </a:t>
            </a:r>
            <a:r>
              <a:rPr lang="ru-RU" sz="1600" dirty="0" err="1" smtClean="0">
                <a:effectLst/>
                <a:latin typeface="Times New Roman" panose="02020603050405020304" pitchFamily="18" charset="0"/>
                <a:cs typeface="Times New Roman" panose="02020603050405020304" pitchFamily="18" charset="0"/>
              </a:rPr>
              <a:t>Кушников</a:t>
            </a:r>
            <a:r>
              <a:rPr lang="ru-RU" sz="1600" dirty="0" smtClean="0">
                <a:effectLst/>
                <a:latin typeface="Times New Roman" panose="02020603050405020304" pitchFamily="18" charset="0"/>
                <a:cs typeface="Times New Roman" panose="02020603050405020304" pitchFamily="18" charset="0"/>
              </a:rPr>
              <a:t> </a:t>
            </a:r>
            <a:r>
              <a:rPr lang="ru-RU" sz="1600" dirty="0" err="1" smtClean="0">
                <a:effectLst/>
                <a:latin typeface="Times New Roman" panose="02020603050405020304" pitchFamily="18" charset="0"/>
                <a:cs typeface="Times New Roman" panose="02020603050405020304" pitchFamily="18" charset="0"/>
              </a:rPr>
              <a:t>артем</a:t>
            </a:r>
            <a:r>
              <a:rPr lang="ru-RU" sz="1600" dirty="0" smtClean="0">
                <a:effectLst/>
                <a:latin typeface="Times New Roman" panose="02020603050405020304" pitchFamily="18" charset="0"/>
                <a:cs typeface="Times New Roman" panose="02020603050405020304" pitchFamily="18" charset="0"/>
              </a:rPr>
              <a:t>  </a:t>
            </a:r>
            <a:r>
              <a:rPr lang="ru-RU" sz="1600" dirty="0" err="1" smtClean="0">
                <a:effectLst/>
                <a:latin typeface="Times New Roman" panose="02020603050405020304" pitchFamily="18" charset="0"/>
                <a:cs typeface="Times New Roman" panose="02020603050405020304" pitchFamily="18" charset="0"/>
              </a:rPr>
              <a:t>евгеньевич</a:t>
            </a:r>
            <a:r>
              <a:rPr lang="ru-RU" sz="1600" dirty="0" smtClean="0">
                <a:effectLst/>
                <a:latin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cs typeface="Times New Roman" panose="02020603050405020304" pitchFamily="18" charset="0"/>
              </a:rPr>
              <a:t>гр. № 12 «Эрудиты»</a:t>
            </a:r>
            <a:br>
              <a:rPr lang="ru-RU" sz="1600" dirty="0">
                <a:effectLst/>
                <a:latin typeface="Times New Roman" panose="02020603050405020304" pitchFamily="18" charset="0"/>
                <a:cs typeface="Times New Roman" panose="02020603050405020304" pitchFamily="18" charset="0"/>
              </a:rPr>
            </a:br>
            <a:r>
              <a:rPr lang="ru-RU" sz="1600" dirty="0">
                <a:effectLst/>
                <a:latin typeface="Times New Roman" panose="02020603050405020304" pitchFamily="18" charset="0"/>
                <a:cs typeface="Times New Roman" panose="02020603050405020304" pitchFamily="18" charset="0"/>
              </a:rPr>
              <a:t/>
            </a:r>
            <a:br>
              <a:rPr lang="ru-RU" sz="1600" dirty="0">
                <a:effectLst/>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r>
              <a:rPr lang="ru-RU" sz="1000" dirty="0" smtClean="0">
                <a:latin typeface="Times New Roman" panose="02020603050405020304" pitchFamily="18" charset="0"/>
                <a:cs typeface="Times New Roman" panose="02020603050405020304" pitchFamily="18" charset="0"/>
              </a:rPr>
              <a:t/>
            </a:r>
            <a:br>
              <a:rPr lang="ru-RU" sz="1000" dirty="0" smtClean="0">
                <a:latin typeface="Times New Roman" panose="02020603050405020304" pitchFamily="18" charset="0"/>
                <a:cs typeface="Times New Roman" panose="02020603050405020304" pitchFamily="18" charset="0"/>
              </a:rPr>
            </a:br>
            <a:endParaRPr lang="ru-RU" sz="1000" dirty="0">
              <a:latin typeface="Times New Roman" panose="02020603050405020304" pitchFamily="18" charset="0"/>
              <a:cs typeface="Times New Roman" panose="02020603050405020304" pitchFamily="18" charset="0"/>
            </a:endParaRPr>
          </a:p>
        </p:txBody>
      </p:sp>
      <p:pic>
        <p:nvPicPr>
          <p:cNvPr id="3" name="Рисунок 2" descr="https://cdn.pamyat-naroda.ru/images2/VS/118/033-0686044-4402+004-4402/00000065_1.jpg"/>
          <p:cNvPicPr/>
          <p:nvPr/>
        </p:nvPicPr>
        <p:blipFill rotWithShape="1">
          <a:blip r:embed="rId2" cstate="print">
            <a:extLst>
              <a:ext uri="{28A0092B-C50C-407E-A947-70E740481C1C}">
                <a14:useLocalDpi xmlns:a14="http://schemas.microsoft.com/office/drawing/2010/main" val="0"/>
              </a:ext>
            </a:extLst>
          </a:blip>
          <a:srcRect l="1283"/>
          <a:stretch/>
        </p:blipFill>
        <p:spPr bwMode="auto">
          <a:xfrm>
            <a:off x="938921" y="4906220"/>
            <a:ext cx="2952328" cy="1263908"/>
          </a:xfrm>
          <a:prstGeom prst="rect">
            <a:avLst/>
          </a:prstGeom>
          <a:noFill/>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5" y="4713213"/>
            <a:ext cx="785813"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981" y="4702100"/>
            <a:ext cx="8477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545" y="4696449"/>
            <a:ext cx="89058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4291356"/>
            <a:ext cx="1818678" cy="24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233038"/>
      </p:ext>
    </p:extLst>
  </p:cSld>
  <p:clrMapOvr>
    <a:masterClrMapping/>
  </p:clrMapOvr>
  <mc:AlternateContent xmlns:mc="http://schemas.openxmlformats.org/markup-compatibility/2006">
    <mc:Choice xmlns:p14="http://schemas.microsoft.com/office/powerpoint/2010/main" Requires="p14">
      <p:transition spd="slow" p14:dur="1600" advTm="15813">
        <p14:prism isInverted="1"/>
      </p:transition>
    </mc:Choice>
    <mc:Fallback>
      <p:transition spd="slow" advTm="15813">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НАШИ деды\редактировано\продедешка Уразовой Ульяны\IMG_2042.JPG"/>
          <p:cNvPicPr>
            <a:picLocks noChangeAspect="1" noChangeArrowheads="1"/>
          </p:cNvPicPr>
          <p:nvPr/>
        </p:nvPicPr>
        <p:blipFill rotWithShape="1">
          <a:blip r:embed="rId2">
            <a:extLst>
              <a:ext uri="{28A0092B-C50C-407E-A947-70E740481C1C}">
                <a14:useLocalDpi xmlns:a14="http://schemas.microsoft.com/office/drawing/2010/main" val="0"/>
              </a:ext>
            </a:extLst>
          </a:blip>
          <a:srcRect l="25931" t="12512" r="20735" b="36205"/>
          <a:stretch/>
        </p:blipFill>
        <p:spPr bwMode="auto">
          <a:xfrm>
            <a:off x="539552" y="476672"/>
            <a:ext cx="4380967" cy="5616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75"/>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0112" y="3789040"/>
            <a:ext cx="3024336" cy="2677656"/>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ТУКТАБАЕВ</a:t>
            </a:r>
          </a:p>
          <a:p>
            <a:pPr algn="ctr"/>
            <a:r>
              <a:rPr lang="ru-RU" sz="2400" b="1" dirty="0" smtClean="0">
                <a:latin typeface="Times New Roman" panose="02020603050405020304" pitchFamily="18" charset="0"/>
                <a:cs typeface="Times New Roman" panose="02020603050405020304" pitchFamily="18" charset="0"/>
              </a:rPr>
              <a:t> ЮСУПБАЙ ФАИЗОВИЧ</a:t>
            </a:r>
          </a:p>
          <a:p>
            <a:pPr algn="ctr"/>
            <a:r>
              <a:rPr lang="ru-RU" sz="2400" b="1" dirty="0" smtClean="0">
                <a:latin typeface="Times New Roman" panose="02020603050405020304" pitchFamily="18" charset="0"/>
                <a:cs typeface="Times New Roman" panose="02020603050405020304" pitchFamily="18" charset="0"/>
              </a:rPr>
              <a:t> (1926-1986)</a:t>
            </a:r>
          </a:p>
          <a:p>
            <a:pPr algn="ctr"/>
            <a:r>
              <a:rPr lang="ru-RU" sz="2400" b="1" dirty="0" smtClean="0">
                <a:latin typeface="Times New Roman" panose="02020603050405020304" pitchFamily="18" charset="0"/>
                <a:cs typeface="Times New Roman" panose="02020603050405020304" pitchFamily="18" charset="0"/>
              </a:rPr>
              <a:t>стрелок-снайпер 363-го стрелкового полка</a:t>
            </a:r>
            <a:endParaRPr lang="ru-RU" sz="2400" b="1"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5" y="3196065"/>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268715"/>
      </p:ext>
    </p:extLst>
  </p:cSld>
  <p:clrMapOvr>
    <a:masterClrMapping/>
  </p:clrMapOvr>
  <mc:AlternateContent xmlns:mc="http://schemas.openxmlformats.org/markup-compatibility/2006">
    <mc:Choice xmlns:p14="http://schemas.microsoft.com/office/powerpoint/2010/main" Requires="p14">
      <p:transition spd="slow" p14:dur="1600" advTm="7810">
        <p14:prism isInverted="1"/>
      </p:transition>
    </mc:Choice>
    <mc:Fallback>
      <p:transition spd="slow" advTm="781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496944" cy="6120680"/>
          </a:xfrm>
        </p:spPr>
        <p:txBody>
          <a:bodyPr>
            <a:normAutofit/>
          </a:bodyPr>
          <a:lstStyle/>
          <a:p>
            <a:pPr>
              <a:lnSpc>
                <a:spcPct val="150000"/>
              </a:lnSpc>
            </a:pPr>
            <a:r>
              <a:rPr lang="ru-RU" sz="1800" b="1" dirty="0" err="1" smtClean="0">
                <a:latin typeface="Times New Roman" panose="02020603050405020304" pitchFamily="18" charset="0"/>
                <a:cs typeface="Times New Roman" panose="02020603050405020304" pitchFamily="18" charset="0"/>
              </a:rPr>
              <a:t>Туктабаев</a:t>
            </a:r>
            <a:r>
              <a:rPr lang="ru-RU" sz="1800" b="1" dirty="0" smtClean="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Юсупбай</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Фаизович</a:t>
            </a:r>
            <a:r>
              <a:rPr lang="ru-RU" sz="1800" dirty="0">
                <a:latin typeface="Times New Roman" panose="02020603050405020304" pitchFamily="18" charset="0"/>
                <a:cs typeface="Times New Roman" panose="02020603050405020304" pitchFamily="18" charset="0"/>
              </a:rPr>
              <a:t>, родился 26.10.1926 года в деревне </a:t>
            </a:r>
            <a:r>
              <a:rPr lang="ru-RU" sz="1800" dirty="0" err="1">
                <a:latin typeface="Times New Roman" panose="02020603050405020304" pitchFamily="18" charset="0"/>
                <a:cs typeface="Times New Roman" panose="02020603050405020304" pitchFamily="18" charset="0"/>
              </a:rPr>
              <a:t>Саургачи</a:t>
            </a:r>
            <a:r>
              <a:rPr lang="ru-RU" sz="1800" dirty="0">
                <a:latin typeface="Times New Roman" panose="02020603050405020304" pitchFamily="18" charset="0"/>
                <a:cs typeface="Times New Roman" panose="02020603050405020304" pitchFamily="18" charset="0"/>
              </a:rPr>
              <a:t>, омской области. </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Ушел </a:t>
            </a:r>
            <a:r>
              <a:rPr lang="ru-RU" sz="1800" dirty="0">
                <a:latin typeface="Times New Roman" panose="02020603050405020304" pitchFamily="18" charset="0"/>
                <a:cs typeface="Times New Roman" panose="02020603050405020304" pitchFamily="18" charset="0"/>
              </a:rPr>
              <a:t>на войну в 1943 году. Стрелок-снайпер 363-го стрелкового </a:t>
            </a:r>
            <a:r>
              <a:rPr lang="ru-RU" sz="1800" dirty="0" smtClean="0">
                <a:latin typeface="Times New Roman" panose="02020603050405020304" pitchFamily="18" charset="0"/>
                <a:cs typeface="Times New Roman" panose="02020603050405020304" pitchFamily="18" charset="0"/>
              </a:rPr>
              <a:t>полка.</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июне 19444 года получил тяжелое ранение в правое </a:t>
            </a:r>
            <a:r>
              <a:rPr lang="ru-RU" sz="1800" dirty="0" smtClean="0">
                <a:latin typeface="Times New Roman" panose="02020603050405020304" pitchFamily="18" charset="0"/>
                <a:cs typeface="Times New Roman" panose="02020603050405020304" pitchFamily="18" charset="0"/>
              </a:rPr>
              <a:t>плечо.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декабре 1944 году уволен в запас по ранению. Награжден медалью за победу над Германией</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effectLst/>
                <a:latin typeface="Times New Roman" panose="02020603050405020304" pitchFamily="18" charset="0"/>
                <a:cs typeface="Times New Roman" panose="02020603050405020304" pitchFamily="18" charset="0"/>
              </a:rPr>
              <a:t>Уразова </a:t>
            </a:r>
            <a:r>
              <a:rPr lang="ru-RU" sz="1800" dirty="0" err="1" smtClean="0">
                <a:effectLst/>
                <a:latin typeface="Times New Roman" panose="02020603050405020304" pitchFamily="18" charset="0"/>
                <a:cs typeface="Times New Roman" panose="02020603050405020304" pitchFamily="18" charset="0"/>
              </a:rPr>
              <a:t>ульяна</a:t>
            </a:r>
            <a:r>
              <a:rPr lang="ru-RU" sz="1800" dirty="0" smtClean="0">
                <a:effectLst/>
                <a:latin typeface="Times New Roman" panose="02020603050405020304" pitchFamily="18" charset="0"/>
                <a:cs typeface="Times New Roman" panose="02020603050405020304" pitchFamily="18" charset="0"/>
              </a:rPr>
              <a:t> </a:t>
            </a:r>
            <a:r>
              <a:rPr lang="ru-RU" sz="1800" dirty="0" err="1" smtClean="0">
                <a:effectLst/>
                <a:latin typeface="Times New Roman" panose="02020603050405020304" pitchFamily="18" charset="0"/>
                <a:cs typeface="Times New Roman" panose="02020603050405020304" pitchFamily="18" charset="0"/>
              </a:rPr>
              <a:t>олеговна</a:t>
            </a:r>
            <a:r>
              <a:rPr lang="ru-RU" sz="1800" dirty="0" smtClean="0">
                <a:effectLst/>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cs typeface="Times New Roman" panose="02020603050405020304" pitchFamily="18" charset="0"/>
              </a:rPr>
              <a:t>гр. № 12 «Эрудиты»</a:t>
            </a:r>
            <a:br>
              <a:rPr lang="ru-RU" sz="1800" dirty="0">
                <a:effectLst/>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984584"/>
      </p:ext>
    </p:extLst>
  </p:cSld>
  <p:clrMapOvr>
    <a:masterClrMapping/>
  </p:clrMapOvr>
  <mc:AlternateContent xmlns:mc="http://schemas.openxmlformats.org/markup-compatibility/2006">
    <mc:Choice xmlns:p14="http://schemas.microsoft.com/office/powerpoint/2010/main" Requires="p14">
      <p:transition spd="slow" p14:dur="1600" advTm="9526">
        <p14:prism isInverted="1"/>
      </p:transition>
    </mc:Choice>
    <mc:Fallback>
      <p:transition spd="slow" advTm="952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9" y="122999"/>
            <a:ext cx="4621213"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175"/>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96136" y="3789040"/>
            <a:ext cx="2880320" cy="2677656"/>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ЧУРЮМОВ </a:t>
            </a:r>
          </a:p>
          <a:p>
            <a:pPr algn="ctr"/>
            <a:r>
              <a:rPr lang="ru-RU" sz="2400" b="1" dirty="0" smtClean="0">
                <a:latin typeface="Times New Roman" panose="02020603050405020304" pitchFamily="18" charset="0"/>
                <a:cs typeface="Times New Roman" panose="02020603050405020304" pitchFamily="18" charset="0"/>
              </a:rPr>
              <a:t>ВИКТОР ЯКОВЛЕВИЧ</a:t>
            </a:r>
            <a:endParaRPr lang="ru-RU" sz="2400" dirty="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(1916-2000</a:t>
            </a:r>
            <a:r>
              <a:rPr lang="ru-RU" sz="2400" b="1" dirty="0" smtClean="0">
                <a:latin typeface="Times New Roman" panose="02020603050405020304" pitchFamily="18" charset="0"/>
                <a:cs typeface="Times New Roman" panose="02020603050405020304" pitchFamily="18" charset="0"/>
              </a:rPr>
              <a:t>)</a:t>
            </a:r>
          </a:p>
          <a:p>
            <a:pPr algn="ctr"/>
            <a:r>
              <a:rPr lang="ru-RU" sz="2400" b="1" dirty="0" smtClean="0">
                <a:latin typeface="Times New Roman" panose="02020603050405020304" pitchFamily="18" charset="0"/>
                <a:cs typeface="Times New Roman" panose="02020603050405020304" pitchFamily="18" charset="0"/>
              </a:rPr>
              <a:t>старший сержант</a:t>
            </a:r>
            <a:endParaRPr lang="ru-RU" sz="2400" b="1" dirty="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п</a:t>
            </a:r>
            <a:r>
              <a:rPr lang="ru-RU" sz="2400" b="1" dirty="0" smtClean="0">
                <a:latin typeface="Times New Roman" panose="02020603050405020304" pitchFamily="18" charset="0"/>
                <a:cs typeface="Times New Roman" panose="02020603050405020304" pitchFamily="18" charset="0"/>
              </a:rPr>
              <a:t>артизанского отряда </a:t>
            </a:r>
            <a:endParaRPr lang="ru-RU" sz="2400" b="1"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7" y="3207357"/>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71028"/>
      </p:ext>
    </p:extLst>
  </p:cSld>
  <p:clrMapOvr>
    <a:masterClrMapping/>
  </p:clrMapOvr>
  <mc:AlternateContent xmlns:mc="http://schemas.openxmlformats.org/markup-compatibility/2006">
    <mc:Choice xmlns:p14="http://schemas.microsoft.com/office/powerpoint/2010/main" Requires="p14">
      <p:transition spd="slow" p14:dur="1600" advTm="8151">
        <p14:prism isInverted="1"/>
      </p:transition>
    </mc:Choice>
    <mc:Fallback>
      <p:transition spd="slow" advTm="8151">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39151"/>
            <a:ext cx="8686800" cy="6430209"/>
          </a:xfrm>
        </p:spPr>
        <p:txBody>
          <a:bodyPr>
            <a:normAutofit fontScale="90000"/>
          </a:bodyPr>
          <a:lstStyle/>
          <a:p>
            <a:r>
              <a:rPr lang="ru-RU" sz="1100" b="1" dirty="0" err="1" smtClean="0">
                <a:effectLst/>
              </a:rPr>
              <a:t>Чурюмов</a:t>
            </a:r>
            <a:r>
              <a:rPr lang="ru-RU" sz="1100" b="1" dirty="0" smtClean="0">
                <a:effectLst/>
              </a:rPr>
              <a:t> </a:t>
            </a:r>
            <a:r>
              <a:rPr lang="ru-RU" sz="1100" b="1" dirty="0">
                <a:effectLst/>
              </a:rPr>
              <a:t>Виктор Яковлевич</a:t>
            </a:r>
            <a:r>
              <a:rPr lang="ru-RU" sz="1100" dirty="0">
                <a:effectLst/>
              </a:rPr>
              <a:t/>
            </a:r>
            <a:br>
              <a:rPr lang="ru-RU" sz="1100" dirty="0">
                <a:effectLst/>
              </a:rPr>
            </a:br>
            <a:r>
              <a:rPr lang="ru-RU" sz="1100" b="1" dirty="0">
                <a:effectLst/>
              </a:rPr>
              <a:t>(1916-2000)</a:t>
            </a:r>
            <a:r>
              <a:rPr lang="ru-RU" sz="1100" dirty="0">
                <a:effectLst/>
              </a:rPr>
              <a:t/>
            </a:r>
            <a:br>
              <a:rPr lang="ru-RU" sz="1100" dirty="0">
                <a:effectLst/>
              </a:rPr>
            </a:br>
            <a:r>
              <a:rPr lang="ru-RU" sz="1100" dirty="0">
                <a:effectLst/>
              </a:rPr>
              <a:t>Награжден орденом Отечественной войны II степени, медалью «За победу над Германией», а в мирное время – медалью «За доблестный труд».</a:t>
            </a:r>
            <a:br>
              <a:rPr lang="ru-RU" sz="1100" dirty="0">
                <a:effectLst/>
              </a:rPr>
            </a:br>
            <a:r>
              <a:rPr lang="ru-RU" sz="1200" b="1" dirty="0" smtClean="0">
                <a:effectLst/>
              </a:rPr>
              <a:t>Из </a:t>
            </a:r>
            <a:r>
              <a:rPr lang="ru-RU" sz="1200" b="1" dirty="0">
                <a:effectLst/>
              </a:rPr>
              <a:t>отряда мстителей</a:t>
            </a:r>
            <a:r>
              <a:rPr lang="ru-RU" sz="1200" dirty="0">
                <a:effectLst/>
              </a:rPr>
              <a:t/>
            </a:r>
            <a:br>
              <a:rPr lang="ru-RU" sz="1200" dirty="0">
                <a:effectLst/>
              </a:rPr>
            </a:br>
            <a:r>
              <a:rPr lang="ru-RU" sz="1200" b="1" dirty="0">
                <a:effectLst/>
              </a:rPr>
              <a:t>Моему деду пророчили театральное будущее, но война изменила судьбу.</a:t>
            </a:r>
            <a:r>
              <a:rPr lang="ru-RU" sz="1200" dirty="0">
                <a:effectLst/>
              </a:rPr>
              <a:t/>
            </a:r>
            <a:br>
              <a:rPr lang="ru-RU" sz="1200" dirty="0">
                <a:effectLst/>
              </a:rPr>
            </a:br>
            <a:r>
              <a:rPr lang="ru-RU" sz="1200" dirty="0">
                <a:effectLst/>
              </a:rPr>
              <a:t>Не помню, чтобы дедушка любил рассказывать нам о войне. Он больше любил вспоминать встречу с бабушкой, рассказывал веселые случаи из своей жизни. Подробности героического военного прошлого деда я узнала лишь после его смерти, из семейного архива. Этот архив собирала и бережно хранит моя мама – Наталья Бабушкина (</a:t>
            </a:r>
            <a:r>
              <a:rPr lang="ru-RU" sz="1200" dirty="0" err="1">
                <a:effectLst/>
              </a:rPr>
              <a:t>Чурюмова</a:t>
            </a:r>
            <a:r>
              <a:rPr lang="ru-RU" sz="1200" dirty="0">
                <a:effectLst/>
              </a:rPr>
              <a:t>).</a:t>
            </a:r>
            <a:br>
              <a:rPr lang="ru-RU" sz="1200" dirty="0">
                <a:effectLst/>
              </a:rPr>
            </a:br>
            <a:r>
              <a:rPr lang="ru-RU" sz="1200" dirty="0">
                <a:effectLst/>
              </a:rPr>
              <a:t>Мой дед </a:t>
            </a:r>
            <a:r>
              <a:rPr lang="ru-RU" sz="1200" dirty="0" err="1">
                <a:effectLst/>
              </a:rPr>
              <a:t>Чурюмов</a:t>
            </a:r>
            <a:r>
              <a:rPr lang="ru-RU" sz="1200" dirty="0">
                <a:effectLst/>
              </a:rPr>
              <a:t> Виктор Яковлевич считал себя коренным сибиряком. Он родился на Волге, в селе Михайловка, но большую часть жизни провел на Севере. Парню из семьи железнодорожников пророчили театральное будущее: красивый, статный, темноволосый, а голос у него был – заслушаешься. Но времена уже тогда были неспокойные, и молодой человек решил: сейчас полезнее будет получить профессию радиста, а в театральное можно податься позднее. И тут все планы изменила война.</a:t>
            </a:r>
            <a:br>
              <a:rPr lang="ru-RU" sz="1200" dirty="0">
                <a:effectLst/>
              </a:rPr>
            </a:br>
            <a:r>
              <a:rPr lang="ru-RU" sz="1200" dirty="0">
                <a:effectLst/>
              </a:rPr>
              <a:t>С первых ее дней дивизии, в которой служил мой дед, пришлось отражать натиск гитлеровцев. И уже через месяц, в июле 1941 года, солдаты оказались в окружении вражеских войск. Дело происходило в Могилевской области, в Белоруссии.</a:t>
            </a:r>
            <a:br>
              <a:rPr lang="ru-RU" sz="1200" dirty="0">
                <a:effectLst/>
              </a:rPr>
            </a:br>
            <a:r>
              <a:rPr lang="ru-RU" sz="1200" dirty="0">
                <a:effectLst/>
              </a:rPr>
              <a:t>-По рации мы получили приказ выходить мелкими группами в район станции Ельни Смоленской области. Но наша группа пробиться не смогла и осталась в тылу врага, на оккупированной территории. После долгих и безуспешных попыток вырваться из окружения мы наконец попали в партизанский отряд, командовал которым генерал-лейтенант В. И. Марков, вспоминал дед.</a:t>
            </a:r>
            <a:br>
              <a:rPr lang="ru-RU" sz="1200" dirty="0">
                <a:effectLst/>
              </a:rPr>
            </a:br>
            <a:r>
              <a:rPr lang="ru-RU" sz="1200" i="1" dirty="0">
                <a:effectLst/>
              </a:rPr>
              <a:t>Данные Международного объединенного биографического центра:</a:t>
            </a:r>
            <a:r>
              <a:rPr lang="ru-RU" sz="1200" dirty="0">
                <a:effectLst/>
              </a:rPr>
              <a:t/>
            </a:r>
            <a:br>
              <a:rPr lang="ru-RU" sz="1200" dirty="0">
                <a:effectLst/>
              </a:rPr>
            </a:br>
            <a:r>
              <a:rPr lang="ru-RU" sz="1200" i="1" dirty="0">
                <a:effectLst/>
              </a:rPr>
              <a:t>«Боевое крещение в Великой Отечественной войне 20-летний старший сержант Владимир Марков получил на рассвете 22 июня 1941 года. Несколько дней дивизия оборонялась на границе, а затем с тяжелыми, кровопролитными боями отходила на восток… В столь критической обстановке Владимир Марков возглавляет группу солдат и с ними начинает партизанскую борьбу с оккупантами в лесных районах Житомирской, Гомельской и Смоленской областей. В конце осени 1942 года группа Маркова объединилась с посланными в тыл противника группами И. С. Солдатенко и Ф. Ф. </a:t>
            </a:r>
            <a:r>
              <a:rPr lang="ru-RU" sz="1200" i="1" dirty="0" err="1">
                <a:effectLst/>
              </a:rPr>
              <a:t>Сигаева</a:t>
            </a:r>
            <a:r>
              <a:rPr lang="ru-RU" sz="1200" i="1" dirty="0">
                <a:effectLst/>
              </a:rPr>
              <a:t>. В результате слияния групп был образован партизанский отряд «За Родину», командиром которого избрали лейтенанта Маркова, а комиссаром — Солдатенко».</a:t>
            </a:r>
            <a:r>
              <a:rPr lang="ru-RU" sz="1200" dirty="0">
                <a:effectLst/>
              </a:rPr>
              <a:t/>
            </a:r>
            <a:br>
              <a:rPr lang="ru-RU" sz="1200" dirty="0">
                <a:effectLst/>
              </a:rPr>
            </a:br>
            <a:r>
              <a:rPr lang="ru-RU" sz="1200" dirty="0">
                <a:effectLst/>
              </a:rPr>
              <a:t>Именно в этом партизанском отряде и воевал мой дед.</a:t>
            </a:r>
            <a:br>
              <a:rPr lang="ru-RU" sz="1200" dirty="0">
                <a:effectLst/>
              </a:rPr>
            </a:br>
            <a:r>
              <a:rPr lang="ru-RU" sz="1200" dirty="0">
                <a:effectLst/>
              </a:rPr>
              <a:t>В нашем семейном архиве хранится оригинал белорусской газеты «Могилевская правда» от 18 февраля 1981 года, где вся четвертая страница посвящена действиям партизанского отряда «За Родину». Материалы взяты из областного архива горкома партии и написаны на белорусском языке. В материале журналиста Ф. Смирнова описаны некоторые операции партизанского отряда, где неоднократно упоминается имя Виктора </a:t>
            </a:r>
            <a:r>
              <a:rPr lang="ru-RU" sz="1200" dirty="0" err="1">
                <a:effectLst/>
              </a:rPr>
              <a:t>Чурюмова</a:t>
            </a:r>
            <a:r>
              <a:rPr lang="ru-RU" sz="1200" dirty="0">
                <a:effectLst/>
              </a:rPr>
              <a:t>.</a:t>
            </a:r>
            <a:br>
              <a:rPr lang="ru-RU" sz="1200" dirty="0">
                <a:effectLst/>
              </a:rPr>
            </a:b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005757"/>
      </p:ext>
    </p:extLst>
  </p:cSld>
  <p:clrMapOvr>
    <a:masterClrMapping/>
  </p:clrMapOvr>
  <mc:AlternateContent xmlns:mc="http://schemas.openxmlformats.org/markup-compatibility/2006">
    <mc:Choice xmlns:p14="http://schemas.microsoft.com/office/powerpoint/2010/main" Requires="p14">
      <p:transition spd="slow" p14:dur="1600" advTm="16050">
        <p14:prism isInverted="1"/>
      </p:transition>
    </mc:Choice>
    <mc:Fallback>
      <p:transition spd="slow" advTm="1605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88640"/>
            <a:ext cx="8686800" cy="6552728"/>
          </a:xfrm>
        </p:spPr>
        <p:txBody>
          <a:bodyPr>
            <a:normAutofit fontScale="90000"/>
          </a:bodyPr>
          <a:lstStyle/>
          <a:p>
            <a:r>
              <a:rPr lang="ru-RU" sz="1100" b="1" dirty="0" smtClean="0">
                <a:effectLst/>
              </a:rPr>
              <a:t>Кость </a:t>
            </a:r>
            <a:r>
              <a:rPr lang="ru-RU" sz="1100" b="1" dirty="0">
                <a:effectLst/>
              </a:rPr>
              <a:t>в горле</a:t>
            </a:r>
            <a:r>
              <a:rPr lang="ru-RU" sz="1100" dirty="0">
                <a:effectLst/>
              </a:rPr>
              <a:t/>
            </a:r>
            <a:br>
              <a:rPr lang="ru-RU" sz="1100" dirty="0">
                <a:effectLst/>
              </a:rPr>
            </a:br>
            <a:r>
              <a:rPr lang="ru-RU" sz="1100" dirty="0">
                <a:effectLst/>
              </a:rPr>
              <a:t>Немцы создали на оккупированных территориях в крупных населенных пунктах свои гарнизоны, назначили из предателей бургомистров, старост и начали устанавливать так называемый новый порядок. Партизаны были для них как кость в горле. Уже осенью 1942 года с помощью партизан были разбиты фашистско-полицейские гарнизоны в </a:t>
            </a:r>
            <a:r>
              <a:rPr lang="ru-RU" sz="1100" dirty="0" err="1">
                <a:effectLst/>
              </a:rPr>
              <a:t>Забычанье</a:t>
            </a:r>
            <a:r>
              <a:rPr lang="ru-RU" sz="1100" dirty="0">
                <a:effectLst/>
              </a:rPr>
              <a:t>, </a:t>
            </a:r>
            <a:r>
              <a:rPr lang="ru-RU" sz="1100" dirty="0" err="1">
                <a:effectLst/>
              </a:rPr>
              <a:t>Савиничах</a:t>
            </a:r>
            <a:r>
              <a:rPr lang="ru-RU" sz="1100" dirty="0">
                <a:effectLst/>
              </a:rPr>
              <a:t>, Горках и других населенных пунктах. Деятельность народных мстителей вызывала у фашистов лютую злость.</a:t>
            </a:r>
            <a:br>
              <a:rPr lang="ru-RU" sz="1100" dirty="0">
                <a:effectLst/>
              </a:rPr>
            </a:br>
            <a:r>
              <a:rPr lang="ru-RU" sz="1100" dirty="0">
                <a:effectLst/>
              </a:rPr>
              <a:t>– Мы вырыли в лесу окопы и три землянки. Дело происходило зимой, в декабре, - рассказывал как-то в семье дедушка. - Неожиданно на наш отряд напали немцы - их было человек триста. Позднее выяснилось, что нас сдал врагам предатель-лесник. Первым немцев увидел рядовой Петр </a:t>
            </a:r>
            <a:r>
              <a:rPr lang="ru-RU" sz="1100" dirty="0" err="1">
                <a:effectLst/>
              </a:rPr>
              <a:t>Знамин</a:t>
            </a:r>
            <a:r>
              <a:rPr lang="ru-RU" sz="1100" dirty="0">
                <a:effectLst/>
              </a:rPr>
              <a:t> и сразу начал стрелять. Завязался бой, длился он несколько часов, в ход шло все – руки, оружие и гранаты. Это чудо, что мы остановили фашистов – их было гораздо больше, чем нас. После боя боеприпасы были на исходе, и мы решили отходить вглубь леса.</a:t>
            </a:r>
            <a:br>
              <a:rPr lang="ru-RU" sz="1100" dirty="0">
                <a:effectLst/>
              </a:rPr>
            </a:br>
            <a:r>
              <a:rPr lang="ru-RU" sz="1100" dirty="0">
                <a:effectLst/>
              </a:rPr>
              <a:t>Отрывки из дневника партизанского отряда «За Родину!»:</a:t>
            </a:r>
            <a:br>
              <a:rPr lang="ru-RU" sz="1100" dirty="0">
                <a:effectLst/>
              </a:rPr>
            </a:br>
            <a:r>
              <a:rPr lang="ru-RU" sz="1100" dirty="0">
                <a:effectLst/>
              </a:rPr>
              <a:t>«Группа под командованием Е. И. </a:t>
            </a:r>
            <a:r>
              <a:rPr lang="ru-RU" sz="1100" dirty="0" err="1">
                <a:effectLst/>
              </a:rPr>
              <a:t>Курчанки</a:t>
            </a:r>
            <a:r>
              <a:rPr lang="ru-RU" sz="1100" dirty="0">
                <a:effectLst/>
              </a:rPr>
              <a:t> в ночь на 4 августа прибыла на окраину леса около деревни </a:t>
            </a:r>
            <a:r>
              <a:rPr lang="ru-RU" sz="1100" dirty="0" err="1">
                <a:effectLst/>
              </a:rPr>
              <a:t>Гиреевичи</a:t>
            </a:r>
            <a:r>
              <a:rPr lang="ru-RU" sz="1100" dirty="0">
                <a:effectLst/>
              </a:rPr>
              <a:t>. В ее составе были Павел Кузнецов, Анна Кравченко, Виктор </a:t>
            </a:r>
            <a:r>
              <a:rPr lang="ru-RU" sz="1100" dirty="0" err="1">
                <a:effectLst/>
              </a:rPr>
              <a:t>Сивчук</a:t>
            </a:r>
            <a:r>
              <a:rPr lang="ru-RU" sz="1100" dirty="0">
                <a:effectLst/>
              </a:rPr>
              <a:t>, Евгений Антоненко, Сергей Мазанков, Прасковья Курченко и Виктор </a:t>
            </a:r>
            <a:r>
              <a:rPr lang="ru-RU" sz="1100" dirty="0" err="1">
                <a:effectLst/>
              </a:rPr>
              <a:t>Чурюмов</a:t>
            </a:r>
            <a:r>
              <a:rPr lang="ru-RU" sz="1100" dirty="0">
                <a:effectLst/>
              </a:rPr>
              <a:t>. Они тайком добрались до железнодорожного полотна и взорвали 110 шпал, в перестрелке убили четырех немцев, своих потерь не было»…</a:t>
            </a:r>
            <a:br>
              <a:rPr lang="ru-RU" sz="1100" dirty="0">
                <a:effectLst/>
              </a:rPr>
            </a:br>
            <a:r>
              <a:rPr lang="ru-RU" sz="1100" dirty="0">
                <a:effectLst/>
              </a:rPr>
              <a:t>«Однажды разведгруппа во главе со старшим сержантом Виктором </a:t>
            </a:r>
            <a:r>
              <a:rPr lang="ru-RU" sz="1100" dirty="0" err="1">
                <a:effectLst/>
              </a:rPr>
              <a:t>Чурюмовым</a:t>
            </a:r>
            <a:r>
              <a:rPr lang="ru-RU" sz="1100" dirty="0">
                <a:effectLst/>
              </a:rPr>
              <a:t> доложила, что неподалеку от Климович в гитлеровское хозяйство фашисты пригнали для полицейских табун отборных коней. В штабе решили: коней надо отобрать. В ходе дерзкой операции отняли 22 коня без потерь со стороны партизан».</a:t>
            </a:r>
            <a:br>
              <a:rPr lang="ru-RU" sz="1100" dirty="0">
                <a:effectLst/>
              </a:rPr>
            </a:br>
            <a:r>
              <a:rPr lang="ru-RU" sz="1100" dirty="0">
                <a:effectLst/>
              </a:rPr>
              <a:t>«Шестого июня 1943 года партизаны Мытник, Савчук, </a:t>
            </a:r>
            <a:r>
              <a:rPr lang="ru-RU" sz="1100" dirty="0" err="1">
                <a:effectLst/>
              </a:rPr>
              <a:t>Чурюмов</a:t>
            </a:r>
            <a:r>
              <a:rPr lang="ru-RU" sz="1100" dirty="0">
                <a:effectLst/>
              </a:rPr>
              <a:t>, Горюнов, </a:t>
            </a:r>
            <a:r>
              <a:rPr lang="ru-RU" sz="1100" dirty="0" err="1">
                <a:effectLst/>
              </a:rPr>
              <a:t>Дасципжаев</a:t>
            </a:r>
            <a:r>
              <a:rPr lang="ru-RU" sz="1100" dirty="0">
                <a:effectLst/>
              </a:rPr>
              <a:t>, Петрушин в полночь в пяти километрах от Коммунар взорвали эшелон врага, уничтожили 5 танков, 5 вагонов со снарядами, убито и ранено множество немцев».</a:t>
            </a:r>
            <a:br>
              <a:rPr lang="ru-RU" sz="1100" dirty="0">
                <a:effectLst/>
              </a:rPr>
            </a:br>
            <a:r>
              <a:rPr lang="ru-RU" sz="1100" dirty="0">
                <a:effectLst/>
              </a:rPr>
              <a:t>30 сентября 1943 года партизанский отряд «За Родину!» встретился с передовыми частями Красной армии в районе города Климовичи. Партизан оставили на месте восстанавливать разрушенное народное хозяйство. Моего деда хотели назначить председателем колхоза, но он, так как по натуре был романтиком, предпочел податься на Север.</a:t>
            </a:r>
            <a:br>
              <a:rPr lang="ru-RU" sz="1100" dirty="0">
                <a:effectLst/>
              </a:rPr>
            </a:br>
            <a:r>
              <a:rPr lang="ru-RU" sz="1100" dirty="0">
                <a:effectLst/>
              </a:rPr>
              <a:t>В 1946 году Виктор </a:t>
            </a:r>
            <a:r>
              <a:rPr lang="ru-RU" sz="1100" dirty="0" err="1">
                <a:effectLst/>
              </a:rPr>
              <a:t>Чурюмов</a:t>
            </a:r>
            <a:r>
              <a:rPr lang="ru-RU" sz="1100" dirty="0">
                <a:effectLst/>
              </a:rPr>
              <a:t> добрался до самого северного населенного пункта России - арктического порта Диксон, там устроился простым рабочим. А в 1949 году в составе отряда № 4 Московского </a:t>
            </a:r>
            <a:r>
              <a:rPr lang="ru-RU" sz="1100" dirty="0" err="1">
                <a:effectLst/>
              </a:rPr>
              <a:t>аэрогеодезического</a:t>
            </a:r>
            <a:r>
              <a:rPr lang="ru-RU" sz="1100" dirty="0">
                <a:effectLst/>
              </a:rPr>
              <a:t> предприятия уже составлял карты северных территорий. Однажды экспедиция остановилась в селе Уват Тюменской области. Вот тут-то и произошло судьбоносное знакомство в жизни моего деда. Местную жительницу Лидию </a:t>
            </a:r>
            <a:r>
              <a:rPr lang="ru-RU" sz="1100" dirty="0" err="1">
                <a:effectLst/>
              </a:rPr>
              <a:t>Патлину</a:t>
            </a:r>
            <a:r>
              <a:rPr lang="ru-RU" sz="1100" dirty="0">
                <a:effectLst/>
              </a:rPr>
              <a:t>, его будущую супругу, взяли в отряд топографом и поваром. Я помню, как бабушка рассказывала мне первой встрече с дедушкой:</a:t>
            </a:r>
            <a:br>
              <a:rPr lang="ru-RU" sz="1100" dirty="0">
                <a:effectLst/>
              </a:rPr>
            </a:br>
            <a:r>
              <a:rPr lang="ru-RU" sz="1100" dirty="0">
                <a:effectLst/>
              </a:rPr>
              <a:t>«Когда я увидела Виктора впервые, то подумала: «Этот будет мой!»</a:t>
            </a:r>
            <a:br>
              <a:rPr lang="ru-RU" sz="1100" dirty="0">
                <a:effectLst/>
              </a:rPr>
            </a:br>
            <a:r>
              <a:rPr lang="ru-RU" sz="1100" dirty="0">
                <a:effectLst/>
              </a:rPr>
              <a:t>Так и случилось. И остался мой дедушка-романтик на Севере, перевелся на работу в лесную промышленность. Супруги </a:t>
            </a:r>
            <a:r>
              <a:rPr lang="ru-RU" sz="1100" dirty="0" err="1">
                <a:effectLst/>
              </a:rPr>
              <a:t>Чурюмовы</a:t>
            </a:r>
            <a:r>
              <a:rPr lang="ru-RU" sz="1100" dirty="0">
                <a:effectLst/>
              </a:rPr>
              <a:t> долгое время жили в деревне </a:t>
            </a:r>
            <a:r>
              <a:rPr lang="ru-RU" sz="1100" dirty="0" err="1">
                <a:effectLst/>
              </a:rPr>
              <a:t>Карымкары</a:t>
            </a:r>
            <a:r>
              <a:rPr lang="ru-RU" sz="1100" dirty="0">
                <a:effectLst/>
              </a:rPr>
              <a:t> Октябрьского района, но, когда почувствовали, что стало тяжело самим управляться с хозяйством, переехали к дочери -моей маме, в село </a:t>
            </a:r>
            <a:r>
              <a:rPr lang="ru-RU" sz="1100" dirty="0" err="1">
                <a:effectLst/>
              </a:rPr>
              <a:t>Цингалы</a:t>
            </a:r>
            <a:r>
              <a:rPr lang="ru-RU" sz="1100" dirty="0">
                <a:effectLst/>
              </a:rPr>
              <a:t>.</a:t>
            </a:r>
            <a:br>
              <a:rPr lang="ru-RU" sz="1100" dirty="0">
                <a:effectLst/>
              </a:rPr>
            </a:br>
            <a:r>
              <a:rPr lang="ru-RU" sz="1100" dirty="0">
                <a:effectLst/>
              </a:rPr>
              <a:t>Я помню, что дедушка очень любил читать и прекрасно знал классическую литературу, постоянно выписывал «Роман-газету». А еще он очень любил песни. Уже будучи в преклонном возрасте, часто говорил: «Когда меня не станет, я хочу, чтобы вы поставили песню «Березы».</a:t>
            </a:r>
            <a:br>
              <a:rPr lang="ru-RU" sz="1100" dirty="0">
                <a:effectLst/>
              </a:rPr>
            </a:br>
            <a:r>
              <a:rPr lang="ru-RU" sz="1100" dirty="0">
                <a:effectLst/>
              </a:rPr>
              <a:t>Виктор Яковлевич умер в том же месяце, в котором и родился, – в марте 2000 года возрасте 84 лет. Похоронен на кладбище села </a:t>
            </a:r>
            <a:r>
              <a:rPr lang="ru-RU" sz="1100" dirty="0" err="1">
                <a:effectLst/>
              </a:rPr>
              <a:t>Цингалы</a:t>
            </a:r>
            <a:r>
              <a:rPr lang="ru-RU" sz="1100" dirty="0">
                <a:effectLst/>
              </a:rPr>
              <a:t> Ханты-Мансийского района, там же покоится моя бабушка Лидия </a:t>
            </a:r>
            <a:r>
              <a:rPr lang="ru-RU" sz="1100" dirty="0" err="1">
                <a:effectLst/>
              </a:rPr>
              <a:t>Карповна</a:t>
            </a:r>
            <a:r>
              <a:rPr lang="ru-RU" sz="1100" dirty="0">
                <a:effectLst/>
              </a:rPr>
              <a:t>.</a:t>
            </a:r>
            <a:br>
              <a:rPr lang="ru-RU" sz="1100" dirty="0">
                <a:effectLst/>
              </a:rPr>
            </a:br>
            <a:r>
              <a:rPr lang="ru-RU" sz="1100" dirty="0">
                <a:effectLst/>
              </a:rPr>
              <a:t>Виктор Яковлевич награжден орденом Отечественной войны II степени, медалью «За победу над Германией», а в мирное время – медалью «За доблестный труд</a:t>
            </a:r>
            <a:r>
              <a:rPr lang="ru-RU" sz="1100" dirty="0" smtClean="0">
                <a:effectLst/>
              </a:rPr>
              <a:t>».</a:t>
            </a:r>
            <a:br>
              <a:rPr lang="ru-RU" sz="1100" dirty="0" smtClean="0">
                <a:effectLst/>
              </a:rPr>
            </a:br>
            <a:r>
              <a:rPr lang="ru-RU" sz="1100" dirty="0" smtClean="0">
                <a:effectLst/>
              </a:rPr>
              <a:t/>
            </a:r>
            <a:br>
              <a:rPr lang="ru-RU" sz="1100" dirty="0" smtClean="0">
                <a:effectLst/>
              </a:rPr>
            </a:br>
            <a:r>
              <a:rPr lang="ru-RU" sz="1200" dirty="0">
                <a:latin typeface="Times New Roman" panose="02020603050405020304" pitchFamily="18" charset="0"/>
                <a:cs typeface="Times New Roman" panose="02020603050405020304" pitchFamily="18" charset="0"/>
              </a:rPr>
              <a:t>Ахмедова Зарины  </a:t>
            </a:r>
            <a:r>
              <a:rPr lang="ru-RU" sz="1200" dirty="0" err="1" smtClean="0">
                <a:latin typeface="Times New Roman" panose="02020603050405020304" pitchFamily="18" charset="0"/>
                <a:cs typeface="Times New Roman" panose="02020603050405020304" pitchFamily="18" charset="0"/>
              </a:rPr>
              <a:t>ахмадбоевна</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гр. № 12 «Эрудиты»</a:t>
            </a:r>
            <a:r>
              <a:rPr lang="ru-RU" sz="1200" dirty="0">
                <a:effectLst/>
                <a:latin typeface="Times New Roman" panose="02020603050405020304" pitchFamily="18" charset="0"/>
                <a:cs typeface="Times New Roman" panose="02020603050405020304" pitchFamily="18" charset="0"/>
              </a:rPr>
              <a:t/>
            </a:r>
            <a:br>
              <a:rPr lang="ru-RU" sz="1200" dirty="0">
                <a:effectLst/>
                <a:latin typeface="Times New Roman" panose="02020603050405020304" pitchFamily="18" charset="0"/>
                <a:cs typeface="Times New Roman" panose="02020603050405020304" pitchFamily="18" charset="0"/>
              </a:rPr>
            </a:b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362666"/>
      </p:ext>
    </p:extLst>
  </p:cSld>
  <p:clrMapOvr>
    <a:masterClrMapping/>
  </p:clrMapOvr>
  <mc:AlternateContent xmlns:mc="http://schemas.openxmlformats.org/markup-compatibility/2006">
    <mc:Choice xmlns:p14="http://schemas.microsoft.com/office/powerpoint/2010/main" Requires="p14">
      <p:transition spd="slow" p14:dur="1600" advTm="16246">
        <p14:prism isInverted="1"/>
      </p:transition>
    </mc:Choice>
    <mc:Fallback>
      <p:transition spd="slow" advTm="16246">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3105835"/>
            <a:ext cx="4572000" cy="646331"/>
          </a:xfrm>
          <a:prstGeom prst="rect">
            <a:avLst/>
          </a:prstGeom>
        </p:spPr>
        <p:txBody>
          <a:bodyPr>
            <a:spAutoFit/>
          </a:bodyPr>
          <a:lstStyle/>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8703626"/>
      </p:ext>
    </p:extLst>
  </p:cSld>
  <p:clrMapOvr>
    <a:masterClrMapping/>
  </p:clrMapOvr>
  <mc:AlternateContent xmlns:mc="http://schemas.openxmlformats.org/markup-compatibility/2006">
    <mc:Choice xmlns:p14="http://schemas.microsoft.com/office/powerpoint/2010/main" Requires="p14">
      <p:transition spd="slow" p14:dur="1600" advTm="45151">
        <p14:prism isInverted="1"/>
      </p:transition>
    </mc:Choice>
    <mc:Fallback>
      <p:transition spd="slow" advTm="4515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9" y="116632"/>
            <a:ext cx="4681537"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6153"/>
            <a:ext cx="96125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20072" y="2996952"/>
            <a:ext cx="3600400" cy="2308324"/>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МИРОНОВ </a:t>
            </a:r>
          </a:p>
          <a:p>
            <a:pPr algn="ctr"/>
            <a:r>
              <a:rPr lang="ru-RU" sz="2400" b="1" dirty="0" smtClean="0">
                <a:latin typeface="Times New Roman" panose="02020603050405020304" pitchFamily="18" charset="0"/>
                <a:cs typeface="Times New Roman" panose="02020603050405020304" pitchFamily="18" charset="0"/>
              </a:rPr>
              <a:t>СЕМЕН </a:t>
            </a:r>
          </a:p>
          <a:p>
            <a:pPr algn="ctr"/>
            <a:r>
              <a:rPr lang="ru-RU" sz="2400" b="1" dirty="0" smtClean="0">
                <a:latin typeface="Times New Roman" panose="02020603050405020304" pitchFamily="18" charset="0"/>
                <a:cs typeface="Times New Roman" panose="02020603050405020304" pitchFamily="18" charset="0"/>
              </a:rPr>
              <a:t>ИВАНОВИЧ</a:t>
            </a:r>
          </a:p>
          <a:p>
            <a:pPr algn="ctr"/>
            <a:r>
              <a:rPr lang="ru-RU" sz="2400" b="1" dirty="0" smtClean="0">
                <a:latin typeface="Times New Roman" panose="02020603050405020304" pitchFamily="18" charset="0"/>
                <a:cs typeface="Times New Roman" panose="02020603050405020304" pitchFamily="18" charset="0"/>
              </a:rPr>
              <a:t>(1909 – 1981)</a:t>
            </a:r>
          </a:p>
          <a:p>
            <a:pPr algn="ctr"/>
            <a:endParaRPr lang="ru-RU" sz="2400" b="1" dirty="0" smtClean="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с</a:t>
            </a:r>
            <a:r>
              <a:rPr lang="ru-RU" sz="2400" b="1" dirty="0" smtClean="0">
                <a:latin typeface="Times New Roman" panose="02020603050405020304" pitchFamily="18" charset="0"/>
                <a:cs typeface="Times New Roman" panose="02020603050405020304" pitchFamily="18" charset="0"/>
              </a:rPr>
              <a:t>трелок - пулеметчик</a:t>
            </a:r>
            <a:endParaRPr lang="ru-RU" sz="2400" b="1" dirty="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00" y="3217019"/>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10528"/>
      </p:ext>
    </p:extLst>
  </p:cSld>
  <p:clrMapOvr>
    <a:masterClrMapping/>
  </p:clrMapOvr>
  <mc:AlternateContent xmlns:mc="http://schemas.openxmlformats.org/markup-compatibility/2006">
    <mc:Choice xmlns:p14="http://schemas.microsoft.com/office/powerpoint/2010/main" Requires="p14">
      <p:transition spd="slow" p14:dur="1600" advTm="7731">
        <p14:prism isInverted="1"/>
      </p:transition>
    </mc:Choice>
    <mc:Fallback>
      <p:transition spd="slow" advTm="773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8964488" cy="6624736"/>
          </a:xfrm>
        </p:spPr>
        <p:txBody>
          <a:bodyPr>
            <a:normAutofit fontScale="90000"/>
          </a:bodyPr>
          <a:lstStyle/>
          <a:p>
            <a:pPr algn="l"/>
            <a:r>
              <a:rPr lang="ru-RU" sz="1200" b="1" dirty="0">
                <a:latin typeface="Times New Roman" panose="02020603050405020304" pitchFamily="18" charset="0"/>
                <a:cs typeface="Times New Roman" panose="02020603050405020304" pitchFamily="18" charset="0"/>
              </a:rPr>
              <a:t>Миронов Семен Иванович</a:t>
            </a: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Родился 7 сентября 1909 года в </a:t>
            </a:r>
            <a:r>
              <a:rPr lang="ru-RU" sz="1200" dirty="0" err="1">
                <a:latin typeface="Times New Roman" panose="02020603050405020304" pitchFamily="18" charset="0"/>
                <a:cs typeface="Times New Roman" panose="02020603050405020304" pitchFamily="18" charset="0"/>
              </a:rPr>
              <a:t>с.Золотое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Макушинского</a:t>
            </a:r>
            <a:r>
              <a:rPr lang="ru-RU" sz="1200" dirty="0">
                <a:latin typeface="Times New Roman" panose="02020603050405020304" pitchFamily="18" charset="0"/>
                <a:cs typeface="Times New Roman" panose="02020603050405020304" pitchFamily="18" charset="0"/>
              </a:rPr>
              <a:t> района Курганской области. 15.09.1931 года был призван в РККА </a:t>
            </a:r>
            <a:r>
              <a:rPr lang="ru-RU" sz="1200" dirty="0" err="1">
                <a:latin typeface="Times New Roman" panose="02020603050405020304" pitchFamily="18" charset="0"/>
                <a:cs typeface="Times New Roman" panose="02020603050405020304" pitchFamily="18" charset="0"/>
              </a:rPr>
              <a:t>Лебяжьевским</a:t>
            </a:r>
            <a:r>
              <a:rPr lang="ru-RU" sz="1200" dirty="0">
                <a:latin typeface="Times New Roman" panose="02020603050405020304" pitchFamily="18" charset="0"/>
                <a:cs typeface="Times New Roman" panose="02020603050405020304" pitchFamily="18" charset="0"/>
              </a:rPr>
              <a:t> РВК Курганской области и зачислен в Туркестанский стрелковый полк в качестве стрелка-пулеметчика. В период, службы с сентября 1931 по октябрь 1933 года, пришлось повоевать с басмачами, которые скрывались в горах, и часто нападали на крестьян и солдат еще не окрепшей Советской власти.</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После срочной службы в армии он работал комбайнером, трактористом, женился, у него родилось двое детей. И вот Война!!!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В июле 1941 года Семен Иванович был мобилизован и уволен в запас в ноябре 1945 года, пройдя всю войну от начала до конца, от должности стрелка-пулеметчика до командира отделения, от рядового до </a:t>
            </a:r>
            <a:r>
              <a:rPr lang="ru-RU" sz="1200" dirty="0" err="1">
                <a:latin typeface="Times New Roman" panose="02020603050405020304" pitchFamily="18" charset="0"/>
                <a:cs typeface="Times New Roman" panose="02020603050405020304" pitchFamily="18" charset="0"/>
              </a:rPr>
              <a:t>мл.сержанта</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ходе войны был трижды ранен. Первое ранение им было получено в январе 1941 года в левую руку. Второе – в марте 1943 года в голову, после этого ранения в семью пришла похоронка. Но на радость семье он остался жив и после госпиталя продолжил бить врага!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Рис. Выписка из донесения о потерях</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Третье </a:t>
            </a:r>
            <a:r>
              <a:rPr lang="ru-RU" sz="1200" dirty="0">
                <a:latin typeface="Times New Roman" panose="02020603050405020304" pitchFamily="18" charset="0"/>
                <a:cs typeface="Times New Roman" panose="02020603050405020304" pitchFamily="18" charset="0"/>
              </a:rPr>
              <a:t>тяжелое ранение он получил ноябре 1944 года при десантной операции по освобождению острова </a:t>
            </a:r>
            <a:r>
              <a:rPr lang="ru-RU" sz="1200" dirty="0" err="1">
                <a:latin typeface="Times New Roman" panose="02020603050405020304" pitchFamily="18" charset="0"/>
                <a:cs typeface="Times New Roman" panose="02020603050405020304" pitchFamily="18" charset="0"/>
              </a:rPr>
              <a:t>Эзель-Сарви</a:t>
            </a:r>
            <a:r>
              <a:rPr lang="ru-RU" sz="1200" dirty="0">
                <a:latin typeface="Times New Roman" panose="02020603050405020304" pitchFamily="18" charset="0"/>
                <a:cs typeface="Times New Roman" panose="02020603050405020304" pitchFamily="18" charset="0"/>
              </a:rPr>
              <a:t> в Балтийском море. За проявленный героизм в этих боях он был награжден «Орденом Отечественной войны I степени», вот, что у него было написано в наградном листе:</a:t>
            </a:r>
            <a:br>
              <a:rPr lang="ru-RU" sz="1200" dirty="0">
                <a:latin typeface="Times New Roman" panose="02020603050405020304" pitchFamily="18" charset="0"/>
                <a:cs typeface="Times New Roman" panose="02020603050405020304" pitchFamily="18" charset="0"/>
              </a:rPr>
            </a:br>
            <a:r>
              <a:rPr lang="ru-RU" sz="1200" i="1" dirty="0">
                <a:latin typeface="Times New Roman" panose="02020603050405020304" pitchFamily="18" charset="0"/>
                <a:cs typeface="Times New Roman" panose="02020603050405020304" pitchFamily="18" charset="0"/>
              </a:rPr>
              <a:t>«т. Миронов храбро сражался. Получив тяжелое ранение, т. Миронов не потерял самообладание, а продолжал стрелять, осыпая противника свинцовым градом. Не смотря на ранение т. Миронов не бросил пулемет и только после того, как расстреляв все патроны, при содействии санитара он отошел в тыл.» </a:t>
            </a: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Рис. Выписка из наградного листа.</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
            </a:r>
            <a:br>
              <a:rPr lang="ru-RU" sz="1200" dirty="0" smtClean="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Так же </a:t>
            </a:r>
            <a:r>
              <a:rPr lang="ru-RU" sz="1200" dirty="0">
                <a:latin typeface="Times New Roman" panose="02020603050405020304" pitchFamily="18" charset="0"/>
                <a:cs typeface="Times New Roman" panose="02020603050405020304" pitchFamily="18" charset="0"/>
              </a:rPr>
              <a:t>он был награжден «Орденом Красной звезды» и медалями «За Отвагу» ,«За Победу над Германией». </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связи с ранением День Победы он встретил в госпитале. После лечения и демобилизации, Семен Иванович вернулся на родину в с. </a:t>
            </a:r>
            <a:r>
              <a:rPr lang="ru-RU" sz="1200" dirty="0" err="1">
                <a:latin typeface="Times New Roman" panose="02020603050405020304" pitchFamily="18" charset="0"/>
                <a:cs typeface="Times New Roman" panose="02020603050405020304" pitchFamily="18" charset="0"/>
              </a:rPr>
              <a:t>Сетовное</a:t>
            </a:r>
            <a:r>
              <a:rPr lang="ru-RU" sz="1200" dirty="0">
                <a:latin typeface="Times New Roman" panose="02020603050405020304" pitchFamily="18" charset="0"/>
                <a:cs typeface="Times New Roman" panose="02020603050405020304" pitchFamily="18" charset="0"/>
              </a:rPr>
              <a:t>, где трудился в </a:t>
            </a:r>
            <a:r>
              <a:rPr lang="ru-RU" sz="1200" dirty="0" err="1">
                <a:latin typeface="Times New Roman" panose="02020603050405020304" pitchFamily="18" charset="0"/>
                <a:cs typeface="Times New Roman" panose="02020603050405020304" pitchFamily="18" charset="0"/>
              </a:rPr>
              <a:t>райобъединении</a:t>
            </a:r>
            <a:r>
              <a:rPr lang="ru-RU" sz="1200" dirty="0">
                <a:latin typeface="Times New Roman" panose="02020603050405020304" pitchFamily="18" charset="0"/>
                <a:cs typeface="Times New Roman" panose="02020603050405020304" pitchFamily="18" charset="0"/>
              </a:rPr>
              <a:t> «Сельхозтехника» мастером по ремонту насосов и механизмов.</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После войны в семье появился третий ребенок</a:t>
            </a:r>
            <a:r>
              <a:rPr lang="ru-RU" sz="1200" dirty="0" smtClean="0">
                <a:latin typeface="Times New Roman" panose="02020603050405020304" pitchFamily="18" charset="0"/>
                <a:cs typeface="Times New Roman" panose="02020603050405020304" pitchFamily="18" charset="0"/>
              </a:rPr>
              <a:t>.</a:t>
            </a: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dirty="0" smtClean="0">
                <a:latin typeface="Times New Roman" panose="02020603050405020304" pitchFamily="18" charset="0"/>
                <a:cs typeface="Times New Roman" panose="02020603050405020304" pitchFamily="18" charset="0"/>
              </a:rPr>
              <a:t>Иванова </a:t>
            </a:r>
            <a:r>
              <a:rPr lang="ru-RU" sz="1200" dirty="0">
                <a:latin typeface="Times New Roman" panose="02020603050405020304" pitchFamily="18" charset="0"/>
                <a:cs typeface="Times New Roman" panose="02020603050405020304" pitchFamily="18" charset="0"/>
              </a:rPr>
              <a:t>Валерия Сергеевна, </a:t>
            </a:r>
            <a:r>
              <a:rPr lang="ru-RU" sz="1200" dirty="0" smtClean="0">
                <a:latin typeface="Times New Roman" panose="02020603050405020304" pitchFamily="18" charset="0"/>
                <a:cs typeface="Times New Roman" panose="02020603050405020304" pitchFamily="18" charset="0"/>
              </a:rPr>
              <a:t>гр. № 12 </a:t>
            </a:r>
            <a:r>
              <a:rPr lang="ru-RU" sz="1200" dirty="0">
                <a:latin typeface="Times New Roman" panose="02020603050405020304" pitchFamily="18" charset="0"/>
                <a:cs typeface="Times New Roman" panose="02020603050405020304" pitchFamily="18" charset="0"/>
              </a:rPr>
              <a:t>«Эрудиты» </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br>
              <a:rPr lang="ru-RU" sz="12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970243" y="2252086"/>
            <a:ext cx="3816424" cy="56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2159" y="4005064"/>
            <a:ext cx="3512591" cy="98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869557"/>
      </p:ext>
    </p:extLst>
  </p:cSld>
  <p:clrMapOvr>
    <a:masterClrMapping/>
  </p:clrMapOvr>
  <mc:AlternateContent xmlns:mc="http://schemas.openxmlformats.org/markup-compatibility/2006">
    <mc:Choice xmlns:p14="http://schemas.microsoft.com/office/powerpoint/2010/main" Requires="p14">
      <p:transition spd="slow" p14:dur="1600" advTm="13460">
        <p14:prism isInverted="1"/>
      </p:transition>
    </mc:Choice>
    <mc:Fallback>
      <p:transition spd="slow" advTm="1346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1" y="200719"/>
            <a:ext cx="4785665" cy="665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20072" y="3529359"/>
            <a:ext cx="3600400" cy="3416320"/>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БОРИСЕНКО </a:t>
            </a:r>
          </a:p>
          <a:p>
            <a:pPr algn="ctr"/>
            <a:r>
              <a:rPr lang="ru-RU" sz="2400" b="1" dirty="0" smtClean="0">
                <a:latin typeface="Times New Roman" panose="02020603050405020304" pitchFamily="18" charset="0"/>
                <a:cs typeface="Times New Roman" panose="02020603050405020304" pitchFamily="18" charset="0"/>
              </a:rPr>
              <a:t>ВАСИЛИЙ МАКАРОВИЧ</a:t>
            </a:r>
          </a:p>
          <a:p>
            <a:pPr algn="ctr"/>
            <a:r>
              <a:rPr lang="ru-RU" sz="2400" b="1" dirty="0" smtClean="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(1910-1945) </a:t>
            </a:r>
            <a:endParaRPr lang="ru-RU" sz="2400" b="1" dirty="0" smtClean="0">
              <a:latin typeface="Times New Roman" panose="02020603050405020304" pitchFamily="18" charset="0"/>
              <a:cs typeface="Times New Roman" panose="02020603050405020304" pitchFamily="18" charset="0"/>
            </a:endParaRPr>
          </a:p>
          <a:p>
            <a:pPr algn="ctr"/>
            <a:r>
              <a:rPr lang="ru-RU" sz="2400" b="1" dirty="0">
                <a:latin typeface="Times New Roman" panose="02020603050405020304" pitchFamily="18" charset="0"/>
                <a:cs typeface="Times New Roman" panose="02020603050405020304" pitchFamily="18" charset="0"/>
              </a:rPr>
              <a:t>е</a:t>
            </a:r>
            <a:r>
              <a:rPr lang="ru-RU" sz="2400" b="1" dirty="0" smtClean="0">
                <a:latin typeface="Times New Roman" panose="02020603050405020304" pitchFamily="18" charset="0"/>
                <a:cs typeface="Times New Roman" panose="02020603050405020304" pitchFamily="18" charset="0"/>
              </a:rPr>
              <a:t>фрейтор</a:t>
            </a:r>
          </a:p>
          <a:p>
            <a:pPr algn="ctr"/>
            <a:r>
              <a:rPr lang="ru-RU" sz="2400" b="1" dirty="0">
                <a:latin typeface="Times New Roman" panose="02020603050405020304" pitchFamily="18" charset="0"/>
                <a:cs typeface="Times New Roman" panose="02020603050405020304" pitchFamily="18" charset="0"/>
              </a:rPr>
              <a:t>121 гвардейской стрелковой дивизии</a:t>
            </a:r>
          </a:p>
          <a:p>
            <a:pPr algn="ctr"/>
            <a:endParaRPr lang="ru-RU" sz="2400" b="1" dirty="0">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p:txBody>
      </p:sp>
      <p:pic>
        <p:nvPicPr>
          <p:cNvPr id="5122" name="Picture 2" descr="C:\Users\Gruppa#2\Desktop\Новая папка\89880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626" y="3217421"/>
            <a:ext cx="3627784" cy="3627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ruppa#2\Desktop\Новая папка\898801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626" y="3217422"/>
            <a:ext cx="3627784" cy="362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551073"/>
      </p:ext>
    </p:extLst>
  </p:cSld>
  <p:clrMapOvr>
    <a:masterClrMapping/>
  </p:clrMapOvr>
  <mc:AlternateContent xmlns:mc="http://schemas.openxmlformats.org/markup-compatibility/2006">
    <mc:Choice xmlns:p14="http://schemas.microsoft.com/office/powerpoint/2010/main" Requires="p14">
      <p:transition spd="slow" p14:dur="1600" advTm="7319">
        <p14:prism isInverted="1"/>
      </p:transition>
    </mc:Choice>
    <mc:Fallback>
      <p:transition spd="slow" advTm="731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r>
              <a:rPr lang="ru-RU" sz="1400" b="1" dirty="0">
                <a:effectLst/>
                <a:latin typeface="Times New Roman" panose="02020603050405020304" pitchFamily="18" charset="0"/>
                <a:cs typeface="Times New Roman" panose="02020603050405020304" pitchFamily="18" charset="0"/>
              </a:rPr>
              <a:t>Борисенко Василий </a:t>
            </a:r>
            <a:r>
              <a:rPr lang="ru-RU" sz="1400" b="1" dirty="0" err="1" smtClean="0">
                <a:effectLst/>
                <a:latin typeface="Times New Roman" panose="02020603050405020304" pitchFamily="18" charset="0"/>
                <a:cs typeface="Times New Roman" panose="02020603050405020304" pitchFamily="18" charset="0"/>
              </a:rPr>
              <a:t>Макарович</a:t>
            </a:r>
            <a:r>
              <a:rPr lang="ru-RU" sz="1400" dirty="0">
                <a:effectLst/>
                <a:latin typeface="Times New Roman" panose="02020603050405020304" pitchFamily="18" charset="0"/>
                <a:cs typeface="Times New Roman" panose="02020603050405020304" pitchFamily="18" charset="0"/>
              </a:rPr>
              <a:t/>
            </a:r>
            <a:br>
              <a:rPr lang="ru-RU" sz="1400" dirty="0">
                <a:effectLst/>
                <a:latin typeface="Times New Roman" panose="02020603050405020304" pitchFamily="18" charset="0"/>
                <a:cs typeface="Times New Roman" panose="02020603050405020304" pitchFamily="18" charset="0"/>
              </a:rPr>
            </a:br>
            <a:r>
              <a:rPr lang="ru-RU" sz="1400" b="1" dirty="0">
                <a:effectLst/>
                <a:latin typeface="Times New Roman" panose="02020603050405020304" pitchFamily="18" charset="0"/>
                <a:cs typeface="Times New Roman" panose="02020603050405020304" pitchFamily="18" charset="0"/>
              </a:rPr>
              <a:t>(1910-1945)</a:t>
            </a:r>
            <a:r>
              <a:rPr lang="ru-RU" sz="1400" dirty="0">
                <a:effectLst/>
                <a:latin typeface="Times New Roman" panose="02020603050405020304" pitchFamily="18" charset="0"/>
                <a:cs typeface="Times New Roman" panose="02020603050405020304" pitchFamily="18" charset="0"/>
              </a:rPr>
              <a:t/>
            </a:r>
            <a:br>
              <a:rPr lang="ru-RU" sz="1400" dirty="0">
                <a:effectLst/>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Родился и жил в Украине </a:t>
            </a:r>
            <a:r>
              <a:rPr lang="ru-RU" sz="1400" dirty="0" err="1">
                <a:effectLst/>
                <a:latin typeface="Times New Roman" panose="02020603050405020304" pitchFamily="18" charset="0"/>
                <a:cs typeface="Times New Roman" panose="02020603050405020304" pitchFamily="18" charset="0"/>
              </a:rPr>
              <a:t>Ворошиловградской</a:t>
            </a:r>
            <a:r>
              <a:rPr lang="ru-RU" sz="1400" dirty="0">
                <a:effectLst/>
                <a:latin typeface="Times New Roman" panose="02020603050405020304" pitchFamily="18" charset="0"/>
                <a:cs typeface="Times New Roman" panose="02020603050405020304" pitchFamily="18" charset="0"/>
              </a:rPr>
              <a:t> обл., </a:t>
            </a:r>
            <a:r>
              <a:rPr lang="ru-RU" sz="1400" dirty="0" err="1">
                <a:effectLst/>
                <a:latin typeface="Times New Roman" panose="02020603050405020304" pitchFamily="18" charset="0"/>
                <a:cs typeface="Times New Roman" panose="02020603050405020304" pitchFamily="18" charset="0"/>
              </a:rPr>
              <a:t>Рубежанском</a:t>
            </a:r>
            <a:r>
              <a:rPr lang="ru-RU" sz="1400" dirty="0">
                <a:effectLst/>
                <a:latin typeface="Times New Roman" panose="02020603050405020304" pitchFamily="18" charset="0"/>
                <a:cs typeface="Times New Roman" panose="02020603050405020304" pitchFamily="18" charset="0"/>
              </a:rPr>
              <a:t> р-не, х. </a:t>
            </a:r>
            <a:r>
              <a:rPr lang="ru-RU" sz="1400" dirty="0" err="1">
                <a:effectLst/>
                <a:latin typeface="Times New Roman" panose="02020603050405020304" pitchFamily="18" charset="0"/>
                <a:cs typeface="Times New Roman" panose="02020603050405020304" pitchFamily="18" charset="0"/>
              </a:rPr>
              <a:t>Житловка</a:t>
            </a:r>
            <a:r>
              <a:rPr lang="ru-RU" sz="1400" dirty="0">
                <a:effectLst/>
                <a:latin typeface="Times New Roman" panose="02020603050405020304" pitchFamily="18" charset="0"/>
                <a:cs typeface="Times New Roman" panose="02020603050405020304" pitchFamily="18" charset="0"/>
              </a:rPr>
              <a:t>. От туда и был призван на войну. Во время войны писал письма свой жене, но к сожалению ни одно не сохранилось до нашего времени. После войны его жене Александре Афанасьевне пришла похоронка. Долгое время ни чего о нем не было известно, но благодаря современным технологиям в интернете на сайте «Память Народа» - pamyat-naroda.ru мы нашли очень важную информацию.</a:t>
            </a:r>
            <a:br>
              <a:rPr lang="ru-RU" sz="1400" dirty="0">
                <a:effectLst/>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Служил в звании ефрейтора в 342 гвардейском стрелковом полку 121 гвардейской стрелковой дивизии Гомельской красной армии 1 Украинского фронта. В 1944 г. был награжден медалями «За отвагу» (за то, что в бою за деревню Романовку, </a:t>
            </a:r>
            <a:r>
              <a:rPr lang="ru-RU" sz="1400" dirty="0" err="1">
                <a:effectLst/>
                <a:latin typeface="Times New Roman" panose="02020603050405020304" pitchFamily="18" charset="0"/>
                <a:cs typeface="Times New Roman" panose="02020603050405020304" pitchFamily="18" charset="0"/>
              </a:rPr>
              <a:t>Родзехувского</a:t>
            </a:r>
            <a:r>
              <a:rPr lang="ru-RU" sz="1400" dirty="0">
                <a:effectLst/>
                <a:latin typeface="Times New Roman" panose="02020603050405020304" pitchFamily="18" charset="0"/>
                <a:cs typeface="Times New Roman" panose="02020603050405020304" pitchFamily="18" charset="0"/>
              </a:rPr>
              <a:t> района Львовской области 16 июля 1944 года он участвовал в отражении контр атаки и уничтожил из личного оружия 3 немецких фашистов) и «За боевые заслуги» (за то, что в бою за оборону города Луцка Романовской области 22 марта 1944 года он доставлял пищу в боевые порядки подразделений, участвовал в отражении контратаки противника и из личного оружия уничтожил  2 гитлеровцев). В прошедших боях он был тяжело ранен.</a:t>
            </a:r>
            <a:br>
              <a:rPr lang="ru-RU" sz="1400" dirty="0">
                <a:effectLst/>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Последним местом захоронения указана Германия, Силезия, </a:t>
            </a:r>
            <a:r>
              <a:rPr lang="ru-RU" sz="1400" dirty="0" err="1">
                <a:effectLst/>
                <a:latin typeface="Times New Roman" panose="02020603050405020304" pitchFamily="18" charset="0"/>
                <a:cs typeface="Times New Roman" panose="02020603050405020304" pitchFamily="18" charset="0"/>
              </a:rPr>
              <a:t>Христианштадский</a:t>
            </a:r>
            <a:r>
              <a:rPr lang="ru-RU" sz="1400" dirty="0">
                <a:effectLst/>
                <a:latin typeface="Times New Roman" panose="02020603050405020304" pitchFamily="18" charset="0"/>
                <a:cs typeface="Times New Roman" panose="02020603050405020304" pitchFamily="18" charset="0"/>
              </a:rPr>
              <a:t> р-н, д. </a:t>
            </a:r>
            <a:r>
              <a:rPr lang="ru-RU" sz="1400" dirty="0" err="1">
                <a:effectLst/>
                <a:latin typeface="Times New Roman" panose="02020603050405020304" pitchFamily="18" charset="0"/>
                <a:cs typeface="Times New Roman" panose="02020603050405020304" pitchFamily="18" charset="0"/>
              </a:rPr>
              <a:t>Фридрихсдорф</a:t>
            </a:r>
            <a:r>
              <a:rPr lang="ru-RU" sz="1400" dirty="0">
                <a:effectLst/>
                <a:latin typeface="Times New Roman" panose="02020603050405020304" pitchFamily="18" charset="0"/>
                <a:cs typeface="Times New Roman" panose="02020603050405020304" pitchFamily="18" charset="0"/>
              </a:rPr>
              <a:t>.</a:t>
            </a:r>
            <a:r>
              <a:rPr lang="ru-RU" sz="1400" b="1" dirty="0">
                <a:effectLst/>
                <a:latin typeface="Times New Roman" panose="02020603050405020304" pitchFamily="18" charset="0"/>
                <a:cs typeface="Times New Roman" panose="02020603050405020304" pitchFamily="18" charset="0"/>
              </a:rPr>
              <a:t>  </a:t>
            </a:r>
            <a:br>
              <a:rPr lang="ru-RU" sz="1400" b="1" dirty="0">
                <a:effectLst/>
                <a:latin typeface="Times New Roman" panose="02020603050405020304" pitchFamily="18" charset="0"/>
                <a:cs typeface="Times New Roman" panose="02020603050405020304" pitchFamily="18" charset="0"/>
              </a:rPr>
            </a:br>
            <a:r>
              <a:rPr lang="ru-RU" sz="1400" b="1" dirty="0">
                <a:effectLst/>
                <a:latin typeface="Times New Roman" panose="02020603050405020304" pitchFamily="18" charset="0"/>
                <a:cs typeface="Times New Roman" panose="02020603050405020304" pitchFamily="18" charset="0"/>
              </a:rPr>
              <a:t/>
            </a:r>
            <a:br>
              <a:rPr lang="ru-RU" sz="1400" b="1" dirty="0">
                <a:effectLst/>
                <a:latin typeface="Times New Roman" panose="02020603050405020304" pitchFamily="18" charset="0"/>
                <a:cs typeface="Times New Roman" panose="02020603050405020304" pitchFamily="18" charset="0"/>
              </a:rPr>
            </a:br>
            <a:r>
              <a:rPr lang="ru-RU" sz="1400" dirty="0">
                <a:effectLst/>
                <a:latin typeface="Times New Roman" panose="02020603050405020304" pitchFamily="18" charset="0"/>
                <a:cs typeface="Times New Roman" panose="02020603050405020304" pitchFamily="18" charset="0"/>
              </a:rPr>
              <a:t>Кашина Ксения </a:t>
            </a:r>
            <a:r>
              <a:rPr lang="ru-RU" sz="1400" dirty="0" smtClean="0">
                <a:effectLst/>
                <a:latin typeface="Times New Roman" panose="02020603050405020304" pitchFamily="18" charset="0"/>
                <a:cs typeface="Times New Roman" panose="02020603050405020304" pitchFamily="18" charset="0"/>
              </a:rPr>
              <a:t>Вадимовна</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гр</a:t>
            </a:r>
            <a:r>
              <a:rPr lang="ru-RU" sz="1400" dirty="0" smtClean="0">
                <a:latin typeface="Times New Roman" panose="02020603050405020304" pitchFamily="18" charset="0"/>
                <a:cs typeface="Times New Roman" panose="02020603050405020304" pitchFamily="18" charset="0"/>
              </a:rPr>
              <a:t>. № 12 </a:t>
            </a:r>
            <a:r>
              <a:rPr lang="ru-RU" sz="1400" dirty="0">
                <a:latin typeface="Times New Roman" panose="02020603050405020304" pitchFamily="18" charset="0"/>
                <a:cs typeface="Times New Roman" panose="02020603050405020304" pitchFamily="18" charset="0"/>
              </a:rPr>
              <a:t>«Эрудиты»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16631"/>
            <a:ext cx="493713"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200" y="116631"/>
            <a:ext cx="2563668" cy="101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6946" y="496748"/>
            <a:ext cx="3312021" cy="106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610599"/>
      </p:ext>
    </p:extLst>
  </p:cSld>
  <p:clrMapOvr>
    <a:masterClrMapping/>
  </p:clrMapOvr>
  <mc:AlternateContent xmlns:mc="http://schemas.openxmlformats.org/markup-compatibility/2006">
    <mc:Choice xmlns:p14="http://schemas.microsoft.com/office/powerpoint/2010/main" Requires="p14">
      <p:transition spd="slow" p14:dur="1600" advTm="12499">
        <p14:prism isInverted="1"/>
      </p:transition>
    </mc:Choice>
    <mc:Fallback>
      <p:transition spd="slow" advTm="12499">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502"/>
          <a:stretch/>
        </p:blipFill>
        <p:spPr bwMode="auto">
          <a:xfrm>
            <a:off x="386079" y="476672"/>
            <a:ext cx="4329938" cy="610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3421698"/>
            <a:ext cx="3240360" cy="2585323"/>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МАСТЕРСКИХ НИКОЛАЙ ПРОХОРОВИЧ</a:t>
            </a:r>
          </a:p>
          <a:p>
            <a:pPr algn="ctr"/>
            <a:r>
              <a:rPr lang="ru-RU" sz="2400" b="1" dirty="0" smtClean="0">
                <a:latin typeface="Times New Roman" panose="02020603050405020304" pitchFamily="18" charset="0"/>
                <a:cs typeface="Times New Roman" panose="02020603050405020304" pitchFamily="18" charset="0"/>
              </a:rPr>
              <a:t>(1922-1944 г.)</a:t>
            </a:r>
          </a:p>
          <a:p>
            <a:pPr algn="ctr"/>
            <a:r>
              <a:rPr lang="ru-RU" sz="2400" b="1" dirty="0" smtClean="0">
                <a:latin typeface="Times New Roman" panose="02020603050405020304" pitchFamily="18" charset="0"/>
                <a:cs typeface="Times New Roman" panose="02020603050405020304" pitchFamily="18" charset="0"/>
              </a:rPr>
              <a:t>младший </a:t>
            </a:r>
            <a:r>
              <a:rPr lang="ru-RU" sz="2400" b="1" dirty="0">
                <a:latin typeface="Times New Roman" panose="02020603050405020304" pitchFamily="18" charset="0"/>
                <a:cs typeface="Times New Roman" panose="02020603050405020304" pitchFamily="18" charset="0"/>
              </a:rPr>
              <a:t>сержант, танкист.</a:t>
            </a:r>
          </a:p>
          <a:p>
            <a:endParaRPr lang="ru-RU"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8" y="3230563"/>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765446"/>
      </p:ext>
    </p:extLst>
  </p:cSld>
  <p:clrMapOvr>
    <a:masterClrMapping/>
  </p:clrMapOvr>
  <mc:AlternateContent xmlns:mc="http://schemas.openxmlformats.org/markup-compatibility/2006">
    <mc:Choice xmlns:p14="http://schemas.microsoft.com/office/powerpoint/2010/main" Requires="p14">
      <p:transition spd="slow" p14:dur="1600" advTm="8116">
        <p14:prism isInverted="1"/>
      </p:transition>
    </mc:Choice>
    <mc:Fallback>
      <p:transition spd="slow" advTm="8116">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881048" cy="6858000"/>
          </a:xfrm>
        </p:spPr>
        <p:txBody>
          <a:bodyPr>
            <a:normAutofit/>
          </a:bodyPr>
          <a:lstStyle/>
          <a:p>
            <a:r>
              <a:rPr lang="ru-RU" sz="1600" b="1" dirty="0" smtClean="0">
                <a:latin typeface="Times New Roman" panose="02020603050405020304" pitchFamily="18" charset="0"/>
                <a:cs typeface="Times New Roman" panose="02020603050405020304" pitchFamily="18" charset="0"/>
              </a:rPr>
              <a:t>Мастерских </a:t>
            </a:r>
            <a:r>
              <a:rPr lang="ru-RU" sz="1600" b="1" dirty="0">
                <a:latin typeface="Times New Roman" panose="02020603050405020304" pitchFamily="18" charset="0"/>
                <a:cs typeface="Times New Roman" panose="02020603050405020304" pitchFamily="18" charset="0"/>
              </a:rPr>
              <a:t>Николай Прохорович</a:t>
            </a:r>
            <a:r>
              <a:rPr lang="ru-RU" sz="1600" dirty="0">
                <a:latin typeface="Times New Roman" panose="02020603050405020304" pitchFamily="18" charset="0"/>
                <a:cs typeface="Times New Roman" panose="02020603050405020304" pitchFamily="18" charset="0"/>
              </a:rPr>
              <a:t>, уроженец </a:t>
            </a:r>
            <a:r>
              <a:rPr lang="ru-RU" sz="1600" dirty="0" err="1">
                <a:latin typeface="Times New Roman" panose="02020603050405020304" pitchFamily="18" charset="0"/>
                <a:cs typeface="Times New Roman" panose="02020603050405020304" pitchFamily="18" charset="0"/>
              </a:rPr>
              <a:t>д.Карагай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Ишимского</a:t>
            </a:r>
            <a:r>
              <a:rPr lang="ru-RU" sz="1600" dirty="0">
                <a:latin typeface="Times New Roman" panose="02020603050405020304" pitchFamily="18" charset="0"/>
                <a:cs typeface="Times New Roman" panose="02020603050405020304" pitchFamily="18" charset="0"/>
              </a:rPr>
              <a:t> района, Тюменской области. </a:t>
            </a:r>
            <a:r>
              <a:rPr lang="ru-RU" sz="1600" dirty="0" smtClean="0">
                <a:latin typeface="Times New Roman" panose="02020603050405020304" pitchFamily="18" charset="0"/>
                <a:cs typeface="Times New Roman" panose="02020603050405020304" pitchFamily="18" charset="0"/>
              </a:rPr>
              <a:t>В 31 году его родителей репрессировали в п. </a:t>
            </a:r>
            <a:r>
              <a:rPr lang="ru-RU" sz="1600" dirty="0" err="1" smtClean="0">
                <a:latin typeface="Times New Roman" panose="02020603050405020304" pitchFamily="18" charset="0"/>
                <a:cs typeface="Times New Roman" panose="02020603050405020304" pitchFamily="18" charset="0"/>
              </a:rPr>
              <a:t>Луговской</a:t>
            </a:r>
            <a:r>
              <a:rPr lang="ru-RU" sz="1600" dirty="0" smtClean="0">
                <a:latin typeface="Times New Roman" panose="02020603050405020304" pitchFamily="18" charset="0"/>
                <a:cs typeface="Times New Roman" panose="02020603050405020304" pitchFamily="18" charset="0"/>
              </a:rPr>
              <a:t>, ханты-мансийского района, тюменской области. В </a:t>
            </a:r>
            <a:r>
              <a:rPr lang="ru-RU" sz="1600" dirty="0">
                <a:latin typeface="Times New Roman" panose="02020603050405020304" pitchFamily="18" charset="0"/>
                <a:cs typeface="Times New Roman" panose="02020603050405020304" pitchFamily="18" charset="0"/>
              </a:rPr>
              <a:t>1942 году призван на войну в танковые войска. </a:t>
            </a:r>
            <a:r>
              <a:rPr lang="ru-RU" sz="1600" dirty="0">
                <a:effectLst/>
                <a:latin typeface="Times New Roman" panose="02020603050405020304" pitchFamily="18" charset="0"/>
                <a:cs typeface="Times New Roman" panose="02020603050405020304" pitchFamily="18" charset="0"/>
              </a:rPr>
              <a:t>. Перед тем, как попасть на фронт, юноша </a:t>
            </a:r>
            <a:r>
              <a:rPr lang="ru-RU" sz="1600" dirty="0" smtClean="0">
                <a:effectLst/>
                <a:latin typeface="Times New Roman" panose="02020603050405020304" pitchFamily="18" charset="0"/>
                <a:cs typeface="Times New Roman" panose="02020603050405020304" pitchFamily="18" charset="0"/>
              </a:rPr>
              <a:t>прошел </a:t>
            </a:r>
            <a:r>
              <a:rPr lang="ru-RU" sz="1600" dirty="0">
                <a:effectLst/>
                <a:latin typeface="Times New Roman" panose="02020603050405020304" pitchFamily="18" charset="0"/>
                <a:cs typeface="Times New Roman" panose="02020603050405020304" pitchFamily="18" charset="0"/>
              </a:rPr>
              <a:t>обучение в </a:t>
            </a:r>
            <a:r>
              <a:rPr lang="ru-RU" sz="1600" dirty="0" smtClean="0">
                <a:effectLst/>
                <a:latin typeface="Times New Roman" panose="02020603050405020304" pitchFamily="18" charset="0"/>
                <a:cs typeface="Times New Roman" panose="02020603050405020304" pitchFamily="18" charset="0"/>
              </a:rPr>
              <a:t>училище танковых войсках. </a:t>
            </a:r>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1944 попал в окружение под местечком </a:t>
            </a:r>
            <a:r>
              <a:rPr lang="ru-RU" sz="1600" dirty="0" err="1">
                <a:latin typeface="Times New Roman" panose="02020603050405020304" pitchFamily="18" charset="0"/>
                <a:cs typeface="Times New Roman" panose="02020603050405020304" pitchFamily="18" charset="0"/>
              </a:rPr>
              <a:t>Терёшино</a:t>
            </a:r>
            <a:r>
              <a:rPr lang="ru-RU" sz="1600" dirty="0">
                <a:latin typeface="Times New Roman" panose="02020603050405020304" pitchFamily="18" charset="0"/>
                <a:cs typeface="Times New Roman" panose="02020603050405020304" pitchFamily="18" charset="0"/>
              </a:rPr>
              <a:t>, Ленинградская область. Сражался до последнего, но к сожалению потерпел поражение. Немцы, на глазах у жителей, всех наших солдат убитых и раненых уложили вдоль дороги и проехали колонной на танках. Долгое время немцы не давали жителям деревни захоронить солдат, но после ухода немцев из деревни, всех солдат захоронили в общей братской могиле.</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Вскоре пришла похоронка, убит 12.02.1944 года под местечком </a:t>
            </a:r>
            <a:r>
              <a:rPr lang="ru-RU" sz="1600" dirty="0" err="1">
                <a:latin typeface="Times New Roman" panose="02020603050405020304" pitchFamily="18" charset="0"/>
                <a:cs typeface="Times New Roman" panose="02020603050405020304" pitchFamily="18" charset="0"/>
              </a:rPr>
              <a:t>Терёшино</a:t>
            </a:r>
            <a:r>
              <a:rPr lang="ru-RU" sz="1600" dirty="0">
                <a:latin typeface="Times New Roman" panose="02020603050405020304" pitchFamily="18" charset="0"/>
                <a:cs typeface="Times New Roman" panose="02020603050405020304" pitchFamily="18" charset="0"/>
              </a:rPr>
              <a:t> (дело 1, том 3, лист 276).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 настоящее время, в Псковской области, </a:t>
            </a:r>
            <a:r>
              <a:rPr lang="ru-RU" sz="1600" dirty="0" err="1">
                <a:latin typeface="Times New Roman" panose="02020603050405020304" pitchFamily="18" charset="0"/>
                <a:cs typeface="Times New Roman" panose="02020603050405020304" pitchFamily="18" charset="0"/>
              </a:rPr>
              <a:t>Плюсском</a:t>
            </a:r>
            <a:r>
              <a:rPr lang="ru-RU" sz="1600" dirty="0">
                <a:latin typeface="Times New Roman" panose="02020603050405020304" pitchFamily="18" charset="0"/>
                <a:cs typeface="Times New Roman" panose="02020603050405020304" pitchFamily="18" charset="0"/>
              </a:rPr>
              <a:t> районе, рабочем поселке городского типа Плюсса находится мемориальный памятник солдатам, погибшим за нашу Родину.</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Меньщиков Данил Леонидович, гр. № 12 </a:t>
            </a:r>
            <a:r>
              <a:rPr lang="ru-RU" sz="1600" dirty="0">
                <a:latin typeface="Times New Roman" panose="02020603050405020304" pitchFamily="18" charset="0"/>
                <a:cs typeface="Times New Roman" panose="02020603050405020304" pitchFamily="18" charset="0"/>
              </a:rPr>
              <a:t>«Эрудиты»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err="1" smtClean="0">
                <a:latin typeface="Times New Roman" panose="02020603050405020304" pitchFamily="18" charset="0"/>
                <a:cs typeface="Times New Roman" panose="02020603050405020304" pitchFamily="18" charset="0"/>
              </a:rPr>
              <a:t>шушунова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светлана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викторовна</a:t>
            </a:r>
            <a:r>
              <a:rPr lang="ru-RU" sz="1600" dirty="0" smtClean="0">
                <a:latin typeface="Times New Roman" panose="02020603050405020304" pitchFamily="18" charset="0"/>
                <a:cs typeface="Times New Roman" panose="02020603050405020304" pitchFamily="18" charset="0"/>
              </a:rPr>
              <a:t>,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воспитатель гр</a:t>
            </a:r>
            <a:r>
              <a:rPr lang="ru-RU" sz="1600" dirty="0">
                <a:latin typeface="Times New Roman" panose="02020603050405020304" pitchFamily="18" charset="0"/>
                <a:cs typeface="Times New Roman" panose="02020603050405020304" pitchFamily="18" charset="0"/>
              </a:rPr>
              <a:t>. № 12 «Эрудиты» </a:t>
            </a:r>
            <a:br>
              <a:rPr lang="ru-RU" sz="1600" dirty="0">
                <a:latin typeface="Times New Roman" panose="02020603050405020304" pitchFamily="18" charset="0"/>
                <a:cs typeface="Times New Roman" panose="02020603050405020304" pitchFamily="18" charset="0"/>
              </a:rPr>
            </a:br>
            <a:endParaRPr lang="ru-RU" sz="16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149080"/>
            <a:ext cx="3134099"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004987"/>
      </p:ext>
    </p:extLst>
  </p:cSld>
  <p:clrMapOvr>
    <a:masterClrMapping/>
  </p:clrMapOvr>
  <mc:AlternateContent xmlns:mc="http://schemas.openxmlformats.org/markup-compatibility/2006">
    <mc:Choice xmlns:p14="http://schemas.microsoft.com/office/powerpoint/2010/main" Requires="p14">
      <p:transition spd="slow" p14:dur="1600" advTm="14271">
        <p14:prism isInverted="1"/>
      </p:transition>
    </mc:Choice>
    <mc:Fallback>
      <p:transition spd="slow" advTm="1427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0" r="4291"/>
          <a:stretch/>
        </p:blipFill>
        <p:spPr bwMode="auto">
          <a:xfrm>
            <a:off x="251520" y="836712"/>
            <a:ext cx="531164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175"/>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2080" y="3861048"/>
            <a:ext cx="3672408" cy="2308324"/>
          </a:xfrm>
          <a:prstGeom prst="rect">
            <a:avLst/>
          </a:prstGeom>
          <a:noFill/>
        </p:spPr>
        <p:txBody>
          <a:bodyPr wrap="square" rtlCol="0">
            <a:spAutoFit/>
          </a:bodyPr>
          <a:lstStyle/>
          <a:p>
            <a:pPr algn="ctr"/>
            <a:r>
              <a:rPr lang="ru-RU" sz="2400" b="1" dirty="0" smtClean="0">
                <a:latin typeface="Times New Roman" panose="02020603050405020304" pitchFamily="18" charset="0"/>
                <a:cs typeface="Times New Roman" panose="02020603050405020304" pitchFamily="18" charset="0"/>
              </a:rPr>
              <a:t>ВАРНАКОВА </a:t>
            </a:r>
          </a:p>
          <a:p>
            <a:pPr algn="ctr"/>
            <a:r>
              <a:rPr lang="ru-RU" sz="2400" b="1" dirty="0" smtClean="0">
                <a:latin typeface="Times New Roman" panose="02020603050405020304" pitchFamily="18" charset="0"/>
                <a:cs typeface="Times New Roman" panose="02020603050405020304" pitchFamily="18" charset="0"/>
              </a:rPr>
              <a:t>СЕРАФИМА </a:t>
            </a:r>
          </a:p>
          <a:p>
            <a:pPr algn="ctr"/>
            <a:r>
              <a:rPr lang="ru-RU" sz="2400" b="1" dirty="0" smtClean="0">
                <a:latin typeface="Times New Roman" panose="02020603050405020304" pitchFamily="18" charset="0"/>
                <a:cs typeface="Times New Roman" panose="02020603050405020304" pitchFamily="18" charset="0"/>
              </a:rPr>
              <a:t>КИРЬЯНОВНА</a:t>
            </a:r>
          </a:p>
          <a:p>
            <a:pPr algn="ctr"/>
            <a:r>
              <a:rPr lang="ru-RU" sz="2400" b="1" dirty="0" smtClean="0">
                <a:latin typeface="Times New Roman" panose="02020603050405020304" pitchFamily="18" charset="0"/>
                <a:cs typeface="Times New Roman" panose="02020603050405020304" pitchFamily="18" charset="0"/>
              </a:rPr>
              <a:t>(1920-2003 )</a:t>
            </a:r>
          </a:p>
          <a:p>
            <a:pPr algn="ctr"/>
            <a:r>
              <a:rPr lang="ru-RU" sz="2400" b="1" dirty="0">
                <a:latin typeface="Times New Roman" panose="02020603050405020304" pitchFamily="18" charset="0"/>
                <a:cs typeface="Times New Roman" panose="02020603050405020304" pitchFamily="18" charset="0"/>
              </a:rPr>
              <a:t>т</a:t>
            </a:r>
            <a:r>
              <a:rPr lang="ru-RU" sz="2400" b="1" dirty="0" smtClean="0">
                <a:latin typeface="Times New Roman" panose="02020603050405020304" pitchFamily="18" charset="0"/>
                <a:cs typeface="Times New Roman" panose="02020603050405020304" pitchFamily="18" charset="0"/>
              </a:rPr>
              <a:t>руженица </a:t>
            </a:r>
            <a:r>
              <a:rPr lang="ru-RU" sz="2400" b="1" dirty="0">
                <a:latin typeface="Times New Roman" panose="02020603050405020304" pitchFamily="18" charset="0"/>
                <a:cs typeface="Times New Roman" panose="02020603050405020304" pitchFamily="18" charset="0"/>
              </a:rPr>
              <a:t>тыла, вдова солдата</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8" y="3230563"/>
            <a:ext cx="36274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482646"/>
      </p:ext>
    </p:extLst>
  </p:cSld>
  <p:clrMapOvr>
    <a:masterClrMapping/>
  </p:clrMapOvr>
  <mc:AlternateContent xmlns:mc="http://schemas.openxmlformats.org/markup-compatibility/2006">
    <mc:Choice xmlns:p14="http://schemas.microsoft.com/office/powerpoint/2010/main" Requires="p14">
      <p:transition spd="slow" p14:dur="1600" advTm="8082">
        <p14:prism isInverted="1"/>
      </p:transition>
    </mc:Choice>
    <mc:Fallback>
      <p:transition spd="slow" advTm="8082">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57200"/>
            <a:ext cx="8737032" cy="6140152"/>
          </a:xfrm>
        </p:spPr>
        <p:txBody>
          <a:bodyPr>
            <a:normAutofit fontScale="90000"/>
          </a:bodyPr>
          <a:lstStyle/>
          <a:p>
            <a:r>
              <a:rPr lang="ru-RU" sz="1300" b="1" dirty="0" err="1" smtClean="0">
                <a:latin typeface="Times New Roman" panose="02020603050405020304" pitchFamily="18" charset="0"/>
                <a:cs typeface="Times New Roman" panose="02020603050405020304" pitchFamily="18" charset="0"/>
              </a:rPr>
              <a:t>Варнакова</a:t>
            </a:r>
            <a:r>
              <a:rPr lang="ru-RU" sz="1300" b="1" dirty="0" smtClean="0">
                <a:latin typeface="Times New Roman" panose="02020603050405020304" pitchFamily="18" charset="0"/>
                <a:cs typeface="Times New Roman" panose="02020603050405020304" pitchFamily="18" charset="0"/>
              </a:rPr>
              <a:t> серафима </a:t>
            </a:r>
            <a:r>
              <a:rPr lang="ru-RU" sz="1300" b="1" dirty="0" err="1" smtClean="0">
                <a:latin typeface="Times New Roman" panose="02020603050405020304" pitchFamily="18" charset="0"/>
                <a:cs typeface="Times New Roman" panose="02020603050405020304" pitchFamily="18" charset="0"/>
              </a:rPr>
              <a:t>кирьяновна</a:t>
            </a:r>
            <a:r>
              <a:rPr lang="ru-RU" sz="1300" dirty="0" smtClean="0">
                <a:latin typeface="Times New Roman" panose="02020603050405020304" pitchFamily="18" charset="0"/>
                <a:cs typeface="Times New Roman" panose="02020603050405020304" pitchFamily="18" charset="0"/>
              </a:rPr>
              <a:t>, родилась в </a:t>
            </a:r>
            <a:r>
              <a:rPr lang="ru-RU" sz="1300" dirty="0" err="1" smtClean="0">
                <a:latin typeface="Times New Roman" panose="02020603050405020304" pitchFamily="18" charset="0"/>
                <a:cs typeface="Times New Roman" panose="02020603050405020304" pitchFamily="18" charset="0"/>
              </a:rPr>
              <a:t>д.Новоселово</a:t>
            </a:r>
            <a:r>
              <a:rPr lang="ru-RU" sz="1300" dirty="0" smtClean="0">
                <a:latin typeface="Times New Roman" panose="02020603050405020304" pitchFamily="18" charset="0"/>
                <a:cs typeface="Times New Roman" panose="02020603050405020304" pitchFamily="18" charset="0"/>
              </a:rPr>
              <a:t>, </a:t>
            </a:r>
            <a:r>
              <a:rPr lang="ru-RU" sz="1300" dirty="0" err="1" smtClean="0">
                <a:latin typeface="Times New Roman" panose="02020603050405020304" pitchFamily="18" charset="0"/>
                <a:cs typeface="Times New Roman" panose="02020603050405020304" pitchFamily="18" charset="0"/>
              </a:rPr>
              <a:t>галышмановского</a:t>
            </a:r>
            <a:r>
              <a:rPr lang="ru-RU" sz="1300" dirty="0" smtClean="0">
                <a:latin typeface="Times New Roman" panose="02020603050405020304" pitchFamily="18" charset="0"/>
                <a:cs typeface="Times New Roman" panose="02020603050405020304" pitchFamily="18" charset="0"/>
              </a:rPr>
              <a:t> района, тюменской области.  </a:t>
            </a:r>
            <a:r>
              <a:rPr lang="ru-RU" sz="1300" dirty="0" smtClean="0">
                <a:effectLst/>
                <a:latin typeface="Times New Roman" panose="02020603050405020304" pitchFamily="18" charset="0"/>
                <a:cs typeface="Times New Roman" panose="02020603050405020304" pitchFamily="18" charset="0"/>
              </a:rPr>
              <a:t>В </a:t>
            </a:r>
            <a:r>
              <a:rPr lang="ru-RU" sz="1300" dirty="0">
                <a:effectLst/>
                <a:latin typeface="Times New Roman" panose="02020603050405020304" pitchFamily="18" charset="0"/>
                <a:cs typeface="Times New Roman" panose="02020603050405020304" pitchFamily="18" charset="0"/>
              </a:rPr>
              <a:t>1929 году родителей объявили </a:t>
            </a:r>
            <a:r>
              <a:rPr lang="ru-RU" sz="1300" dirty="0" smtClean="0">
                <a:effectLst/>
                <a:latin typeface="Times New Roman" panose="02020603050405020304" pitchFamily="18" charset="0"/>
                <a:cs typeface="Times New Roman" panose="02020603050405020304" pitchFamily="18" charset="0"/>
              </a:rPr>
              <a:t> кулаками, </a:t>
            </a:r>
            <a:r>
              <a:rPr lang="ru-RU" sz="1300" dirty="0">
                <a:effectLst/>
                <a:latin typeface="Times New Roman" panose="02020603050405020304" pitchFamily="18" charset="0"/>
                <a:cs typeface="Times New Roman" panose="02020603050405020304" pitchFamily="18" charset="0"/>
              </a:rPr>
              <a:t>и вырвав с корнями с родной </a:t>
            </a:r>
            <a:r>
              <a:rPr lang="ru-RU" sz="1300" dirty="0" err="1">
                <a:effectLst/>
                <a:latin typeface="Times New Roman" panose="02020603050405020304" pitchFamily="18" charset="0"/>
                <a:cs typeface="Times New Roman" panose="02020603050405020304" pitchFamily="18" charset="0"/>
              </a:rPr>
              <a:t>ишимской</a:t>
            </a:r>
            <a:r>
              <a:rPr lang="ru-RU" sz="1300" dirty="0">
                <a:effectLst/>
                <a:latin typeface="Times New Roman" panose="02020603050405020304" pitchFamily="18" charset="0"/>
                <a:cs typeface="Times New Roman" panose="02020603050405020304" pitchFamily="18" charset="0"/>
              </a:rPr>
              <a:t> земли, выслали на необжитый берег реки Обь. Очень сложно было выжить в то время семье у которой забрали не только скот и жилье, но и все то, что нажито было. Вопреки судьбе и благодаря умению трудиться, семья выжила. Шли годы, и казалась жизнь налаживается. Серафима </a:t>
            </a:r>
            <a:r>
              <a:rPr lang="ru-RU" sz="1300" dirty="0" err="1">
                <a:effectLst/>
                <a:latin typeface="Times New Roman" panose="02020603050405020304" pitchFamily="18" charset="0"/>
                <a:cs typeface="Times New Roman" panose="02020603050405020304" pitchFamily="18" charset="0"/>
              </a:rPr>
              <a:t>Кирьяновна</a:t>
            </a:r>
            <a:r>
              <a:rPr lang="ru-RU" sz="1300" dirty="0">
                <a:effectLst/>
                <a:latin typeface="Times New Roman" panose="02020603050405020304" pitchFamily="18" charset="0"/>
                <a:cs typeface="Times New Roman" panose="02020603050405020304" pitchFamily="18" charset="0"/>
              </a:rPr>
              <a:t> встретила свою первую и единственную любовь Мастерских </a:t>
            </a:r>
            <a:r>
              <a:rPr lang="ru-RU" sz="1300" dirty="0" smtClean="0">
                <a:effectLst/>
                <a:latin typeface="Times New Roman" panose="02020603050405020304" pitchFamily="18" charset="0"/>
                <a:cs typeface="Times New Roman" panose="02020603050405020304" pitchFamily="18" charset="0"/>
              </a:rPr>
              <a:t> Николая </a:t>
            </a:r>
            <a:r>
              <a:rPr lang="ru-RU" sz="1300" dirty="0">
                <a:effectLst/>
                <a:latin typeface="Times New Roman" panose="02020603050405020304" pitchFamily="18" charset="0"/>
                <a:cs typeface="Times New Roman" panose="02020603050405020304" pitchFamily="18" charset="0"/>
              </a:rPr>
              <a:t>Прохоровича. Казалось бы жить да жить и деток расти, но вдруг война. </a:t>
            </a:r>
            <a:br>
              <a:rPr lang="ru-RU" sz="1300" dirty="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В 1942 году Николая Прохоровича </a:t>
            </a:r>
            <a:r>
              <a:rPr lang="ru-RU" sz="1300" dirty="0" smtClean="0">
                <a:effectLst/>
                <a:latin typeface="Times New Roman" panose="02020603050405020304" pitchFamily="18" charset="0"/>
                <a:cs typeface="Times New Roman" panose="02020603050405020304" pitchFamily="18" charset="0"/>
              </a:rPr>
              <a:t>призвали  на </a:t>
            </a:r>
            <a:r>
              <a:rPr lang="ru-RU" sz="1300" dirty="0">
                <a:effectLst/>
                <a:latin typeface="Times New Roman" panose="02020603050405020304" pitchFamily="18" charset="0"/>
                <a:cs typeface="Times New Roman" panose="02020603050405020304" pitchFamily="18" charset="0"/>
              </a:rPr>
              <a:t>войну в танковые войска, а </a:t>
            </a:r>
            <a:r>
              <a:rPr lang="ru-RU" sz="1300" dirty="0" smtClean="0">
                <a:effectLst/>
                <a:latin typeface="Times New Roman" panose="02020603050405020304" pitchFamily="18" charset="0"/>
                <a:cs typeface="Times New Roman" panose="02020603050405020304" pitchFamily="18" charset="0"/>
              </a:rPr>
              <a:t>серафима </a:t>
            </a:r>
            <a:r>
              <a:rPr lang="ru-RU" sz="1300" dirty="0" err="1" smtClean="0">
                <a:effectLst/>
                <a:latin typeface="Times New Roman" panose="02020603050405020304" pitchFamily="18" charset="0"/>
                <a:cs typeface="Times New Roman" panose="02020603050405020304" pitchFamily="18" charset="0"/>
              </a:rPr>
              <a:t>кирьяновна</a:t>
            </a:r>
            <a:r>
              <a:rPr lang="ru-RU" sz="1300" dirty="0" smtClean="0">
                <a:effectLst/>
                <a:latin typeface="Times New Roman" panose="02020603050405020304" pitchFamily="18" charset="0"/>
                <a:cs typeface="Times New Roman" panose="02020603050405020304" pitchFamily="18" charset="0"/>
              </a:rPr>
              <a:t>  </a:t>
            </a:r>
            <a:r>
              <a:rPr lang="ru-RU" sz="1300" dirty="0">
                <a:effectLst/>
                <a:latin typeface="Times New Roman" panose="02020603050405020304" pitchFamily="18" charset="0"/>
                <a:cs typeface="Times New Roman" panose="02020603050405020304" pitchFamily="18" charset="0"/>
              </a:rPr>
              <a:t>как и многие другие женщины в то время, осталась на руках с двумя детьми. Спустя два года пришла похоронка, убит 12.02.1944 года под местечком </a:t>
            </a:r>
            <a:r>
              <a:rPr lang="ru-RU" sz="1300" dirty="0" err="1">
                <a:effectLst/>
                <a:latin typeface="Times New Roman" panose="02020603050405020304" pitchFamily="18" charset="0"/>
                <a:cs typeface="Times New Roman" panose="02020603050405020304" pitchFamily="18" charset="0"/>
              </a:rPr>
              <a:t>Терешино</a:t>
            </a:r>
            <a:r>
              <a:rPr lang="ru-RU" sz="1300" dirty="0">
                <a:effectLst/>
                <a:latin typeface="Times New Roman" panose="02020603050405020304" pitchFamily="18" charset="0"/>
                <a:cs typeface="Times New Roman" panose="02020603050405020304" pitchFamily="18" charset="0"/>
              </a:rPr>
              <a:t> (дело 1, том 3, лист 276). </a:t>
            </a:r>
            <a:r>
              <a:rPr lang="ru-RU" sz="1300" dirty="0" smtClean="0">
                <a:effectLst/>
                <a:latin typeface="Times New Roman" panose="02020603050405020304" pitchFamily="18" charset="0"/>
                <a:cs typeface="Times New Roman" panose="02020603050405020304" pitchFamily="18" charset="0"/>
              </a:rPr>
              <a:t> </a:t>
            </a:r>
            <a:br>
              <a:rPr lang="ru-RU" sz="1300" dirty="0" smtClean="0">
                <a:effectLst/>
                <a:latin typeface="Times New Roman" panose="02020603050405020304" pitchFamily="18" charset="0"/>
                <a:cs typeface="Times New Roman" panose="02020603050405020304" pitchFamily="18" charset="0"/>
              </a:rPr>
            </a:br>
            <a:r>
              <a:rPr lang="ru-RU" sz="1300" dirty="0" smtClean="0">
                <a:effectLst/>
                <a:latin typeface="Times New Roman" panose="02020603050405020304" pitchFamily="18" charset="0"/>
                <a:cs typeface="Times New Roman" panose="02020603050405020304" pitchFamily="18" charset="0"/>
              </a:rPr>
              <a:t>Так </a:t>
            </a:r>
            <a:r>
              <a:rPr lang="ru-RU" sz="1300" dirty="0">
                <a:effectLst/>
                <a:latin typeface="Times New Roman" panose="02020603050405020304" pitchFamily="18" charset="0"/>
                <a:cs typeface="Times New Roman" panose="02020603050405020304" pitchFamily="18" charset="0"/>
              </a:rPr>
              <a:t>в 22 года серафима </a:t>
            </a:r>
            <a:r>
              <a:rPr lang="ru-RU" sz="1300" dirty="0" err="1">
                <a:effectLst/>
                <a:latin typeface="Times New Roman" panose="02020603050405020304" pitchFamily="18" charset="0"/>
                <a:cs typeface="Times New Roman" panose="02020603050405020304" pitchFamily="18" charset="0"/>
              </a:rPr>
              <a:t>кирьяновна</a:t>
            </a: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стала </a:t>
            </a:r>
            <a:r>
              <a:rPr lang="ru-RU" sz="1300" dirty="0">
                <a:effectLst/>
                <a:latin typeface="Times New Roman" panose="02020603050405020304" pitchFamily="18" charset="0"/>
                <a:cs typeface="Times New Roman" panose="02020603050405020304" pitchFamily="18" charset="0"/>
              </a:rPr>
              <a:t>вдовой </a:t>
            </a:r>
            <a:r>
              <a:rPr lang="ru-RU" sz="1300" dirty="0" smtClean="0">
                <a:effectLst/>
                <a:latin typeface="Times New Roman" panose="02020603050405020304" pitchFamily="18" charset="0"/>
                <a:cs typeface="Times New Roman" panose="02020603050405020304" pitchFamily="18" charset="0"/>
              </a:rPr>
              <a:t> на </a:t>
            </a:r>
            <a:r>
              <a:rPr lang="ru-RU" sz="1300" dirty="0">
                <a:effectLst/>
                <a:latin typeface="Times New Roman" panose="02020603050405020304" pitchFamily="18" charset="0"/>
                <a:cs typeface="Times New Roman" panose="02020603050405020304" pitchFamily="18" charset="0"/>
              </a:rPr>
              <a:t>руках </a:t>
            </a:r>
            <a:r>
              <a:rPr lang="ru-RU" sz="1300" dirty="0" smtClean="0">
                <a:effectLst/>
                <a:latin typeface="Times New Roman" panose="02020603050405020304" pitchFamily="18" charset="0"/>
                <a:cs typeface="Times New Roman" panose="02020603050405020304" pitchFamily="18" charset="0"/>
              </a:rPr>
              <a:t> которой  </a:t>
            </a:r>
            <a:r>
              <a:rPr lang="ru-RU" sz="1300" dirty="0">
                <a:effectLst/>
                <a:latin typeface="Times New Roman" panose="02020603050405020304" pitchFamily="18" charset="0"/>
                <a:cs typeface="Times New Roman" panose="02020603050405020304" pitchFamily="18" charset="0"/>
              </a:rPr>
              <a:t>было два ребенка, дочь Нина и сын Виктор. </a:t>
            </a:r>
            <a:br>
              <a:rPr lang="ru-RU" sz="1300" dirty="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Все годы войны Серафима </a:t>
            </a:r>
            <a:r>
              <a:rPr lang="ru-RU" sz="1300" dirty="0" err="1">
                <a:effectLst/>
                <a:latin typeface="Times New Roman" panose="02020603050405020304" pitchFamily="18" charset="0"/>
                <a:cs typeface="Times New Roman" panose="02020603050405020304" pitchFamily="18" charset="0"/>
              </a:rPr>
              <a:t>Кирьяновна</a:t>
            </a:r>
            <a:r>
              <a:rPr lang="ru-RU" sz="1300" dirty="0">
                <a:effectLst/>
                <a:latin typeface="Times New Roman" panose="02020603050405020304" pitchFamily="18" charset="0"/>
                <a:cs typeface="Times New Roman" panose="02020603050405020304" pitchFamily="18" charset="0"/>
              </a:rPr>
              <a:t> трудилась не жалея своих сил. Наравне с мужчинами, оставшимися по здоровью, добывала рыбу, сдавали на </a:t>
            </a:r>
            <a:r>
              <a:rPr lang="ru-RU" sz="1300" dirty="0" err="1">
                <a:effectLst/>
                <a:latin typeface="Times New Roman" panose="02020603050405020304" pitchFamily="18" charset="0"/>
                <a:cs typeface="Times New Roman" panose="02020603050405020304" pitchFamily="18" charset="0"/>
              </a:rPr>
              <a:t>рыбучасток</a:t>
            </a:r>
            <a:r>
              <a:rPr lang="ru-RU" sz="1300" dirty="0">
                <a:effectLst/>
                <a:latin typeface="Times New Roman" panose="02020603050405020304" pitchFamily="18" charset="0"/>
                <a:cs typeface="Times New Roman" panose="02020603050405020304" pitchFamily="18" charset="0"/>
              </a:rPr>
              <a:t>, а затем </a:t>
            </a:r>
            <a:r>
              <a:rPr lang="ru-RU" sz="1300" dirty="0" smtClean="0">
                <a:effectLst/>
                <a:latin typeface="Times New Roman" panose="02020603050405020304" pitchFamily="18" charset="0"/>
                <a:cs typeface="Times New Roman" panose="02020603050405020304" pitchFamily="18" charset="0"/>
              </a:rPr>
              <a:t>рыбу отправляли </a:t>
            </a:r>
            <a:r>
              <a:rPr lang="ru-RU" sz="1300" dirty="0">
                <a:effectLst/>
                <a:latin typeface="Times New Roman" panose="02020603050405020304" pitchFamily="18" charset="0"/>
                <a:cs typeface="Times New Roman" panose="02020603050405020304" pitchFamily="18" charset="0"/>
              </a:rPr>
              <a:t>на рыбоконсервный комбинат в г. Ханты-Мансийск, на заводе делали консервы и отправляли на фронт.</a:t>
            </a:r>
            <a:br>
              <a:rPr lang="ru-RU" sz="1300" dirty="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Был случай, когда серафима </a:t>
            </a:r>
            <a:r>
              <a:rPr lang="ru-RU" sz="1300" dirty="0" err="1">
                <a:effectLst/>
                <a:latin typeface="Times New Roman" panose="02020603050405020304" pitchFamily="18" charset="0"/>
                <a:cs typeface="Times New Roman" panose="02020603050405020304" pitchFamily="18" charset="0"/>
              </a:rPr>
              <a:t>кирьяновна</a:t>
            </a: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 </a:t>
            </a:r>
            <a:r>
              <a:rPr lang="ru-RU" sz="1300" dirty="0">
                <a:effectLst/>
                <a:latin typeface="Times New Roman" panose="02020603050405020304" pitchFamily="18" charset="0"/>
                <a:cs typeface="Times New Roman" panose="02020603050405020304" pitchFamily="18" charset="0"/>
              </a:rPr>
              <a:t>чуть не погибла, добывая рыбу. В начале майских праздников, </a:t>
            </a:r>
            <a:r>
              <a:rPr lang="ru-RU" sz="1300" dirty="0" smtClean="0">
                <a:effectLst/>
                <a:latin typeface="Times New Roman" panose="02020603050405020304" pitchFamily="18" charset="0"/>
                <a:cs typeface="Times New Roman" panose="02020603050405020304" pitchFamily="18" charset="0"/>
              </a:rPr>
              <a:t> когда </a:t>
            </a:r>
            <a:r>
              <a:rPr lang="ru-RU" sz="1300" dirty="0">
                <a:effectLst/>
                <a:latin typeface="Times New Roman" panose="02020603050405020304" pitchFamily="18" charset="0"/>
                <a:cs typeface="Times New Roman" panose="02020603050405020304" pitchFamily="18" charset="0"/>
              </a:rPr>
              <a:t>на </a:t>
            </a:r>
            <a:r>
              <a:rPr lang="ru-RU" sz="1300" dirty="0" smtClean="0">
                <a:effectLst/>
                <a:latin typeface="Times New Roman" panose="02020603050405020304" pitchFamily="18" charset="0"/>
                <a:cs typeface="Times New Roman" panose="02020603050405020304" pitchFamily="18" charset="0"/>
              </a:rPr>
              <a:t> льду </a:t>
            </a:r>
            <a:r>
              <a:rPr lang="ru-RU" sz="1300" dirty="0">
                <a:effectLst/>
                <a:latin typeface="Times New Roman" panose="02020603050405020304" pitchFamily="18" charset="0"/>
                <a:cs typeface="Times New Roman" panose="02020603050405020304" pitchFamily="18" charset="0"/>
              </a:rPr>
              <a:t>становится опасно, после добычи рыбы, собирая колья вдруг провалилась под лед. Вода была студеной и течением </a:t>
            </a:r>
            <a:r>
              <a:rPr lang="ru-RU" sz="1300" dirty="0" smtClean="0">
                <a:effectLst/>
                <a:latin typeface="Times New Roman" panose="02020603050405020304" pitchFamily="18" charset="0"/>
                <a:cs typeface="Times New Roman" panose="02020603050405020304" pitchFamily="18" charset="0"/>
              </a:rPr>
              <a:t> ноги </a:t>
            </a: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затягивало под лед. </a:t>
            </a:r>
            <a:r>
              <a:rPr lang="ru-RU" sz="1300" dirty="0">
                <a:effectLst/>
                <a:latin typeface="Times New Roman" panose="02020603050405020304" pitchFamily="18" charset="0"/>
                <a:cs typeface="Times New Roman" panose="02020603050405020304" pitchFamily="18" charset="0"/>
              </a:rPr>
              <a:t>С трудом, сама не зная как, удержалась за лед. На помощь прибежали, подав </a:t>
            </a:r>
            <a:r>
              <a:rPr lang="ru-RU" sz="1300" dirty="0" smtClean="0">
                <a:effectLst/>
                <a:latin typeface="Times New Roman" panose="02020603050405020304" pitchFamily="18" charset="0"/>
                <a:cs typeface="Times New Roman" panose="02020603050405020304" pitchFamily="18" charset="0"/>
              </a:rPr>
              <a:t> один </a:t>
            </a:r>
            <a:r>
              <a:rPr lang="ru-RU" sz="1300" dirty="0">
                <a:effectLst/>
                <a:latin typeface="Times New Roman" panose="02020603050405020304" pitchFamily="18" charset="0"/>
                <a:cs typeface="Times New Roman" panose="02020603050405020304" pitchFamily="18" charset="0"/>
              </a:rPr>
              <a:t>из кольев вытянули на верх льда. До берега довели, а там </a:t>
            </a:r>
            <a:r>
              <a:rPr lang="ru-RU" sz="1300" dirty="0" smtClean="0">
                <a:effectLst/>
                <a:latin typeface="Times New Roman" panose="02020603050405020304" pitchFamily="18" charset="0"/>
                <a:cs typeface="Times New Roman" panose="02020603050405020304" pitchFamily="18" charset="0"/>
              </a:rPr>
              <a:t> костер </a:t>
            </a:r>
            <a:r>
              <a:rPr lang="ru-RU" sz="1300" dirty="0">
                <a:effectLst/>
                <a:latin typeface="Times New Roman" panose="02020603050405020304" pitchFamily="18" charset="0"/>
                <a:cs typeface="Times New Roman" panose="02020603050405020304" pitchFamily="18" charset="0"/>
              </a:rPr>
              <a:t>разожгли.</a:t>
            </a:r>
            <a:br>
              <a:rPr lang="ru-RU" sz="1300" dirty="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После войны осталась </a:t>
            </a:r>
            <a:r>
              <a:rPr lang="ru-RU" sz="1300" dirty="0" smtClean="0">
                <a:effectLst/>
                <a:latin typeface="Times New Roman" panose="02020603050405020304" pitchFamily="18" charset="0"/>
                <a:cs typeface="Times New Roman" panose="02020603050405020304" pitchFamily="18" charset="0"/>
              </a:rPr>
              <a:t>работать </a:t>
            </a:r>
            <a:r>
              <a:rPr lang="ru-RU" sz="1300" dirty="0">
                <a:effectLst/>
                <a:latin typeface="Times New Roman" panose="02020603050405020304" pitchFamily="18" charset="0"/>
                <a:cs typeface="Times New Roman" panose="02020603050405020304" pitchFamily="18" charset="0"/>
              </a:rPr>
              <a:t>в колхозе «Равнина» в </a:t>
            </a:r>
            <a:r>
              <a:rPr lang="ru-RU" sz="1300" dirty="0" err="1" smtClean="0">
                <a:effectLst/>
                <a:latin typeface="Times New Roman" panose="02020603050405020304" pitchFamily="18" charset="0"/>
                <a:cs typeface="Times New Roman" panose="02020603050405020304" pitchFamily="18" charset="0"/>
              </a:rPr>
              <a:t>п.Луговском</a:t>
            </a:r>
            <a:r>
              <a:rPr lang="ru-RU" sz="1300" dirty="0" smtClean="0">
                <a:effectLst/>
                <a:latin typeface="Times New Roman" panose="02020603050405020304" pitchFamily="18" charset="0"/>
                <a:cs typeface="Times New Roman" panose="02020603050405020304" pitchFamily="18" charset="0"/>
              </a:rPr>
              <a:t>, Ханты-Мансийского </a:t>
            </a:r>
            <a:r>
              <a:rPr lang="ru-RU" sz="1300" dirty="0">
                <a:effectLst/>
                <a:latin typeface="Times New Roman" panose="02020603050405020304" pitchFamily="18" charset="0"/>
                <a:cs typeface="Times New Roman" panose="02020603050405020304" pitchFamily="18" charset="0"/>
              </a:rPr>
              <a:t>района.</a:t>
            </a:r>
            <a:br>
              <a:rPr lang="ru-RU" sz="1300" dirty="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
            </a:r>
            <a:br>
              <a:rPr lang="ru-RU" sz="1300" dirty="0" smtClean="0">
                <a:effectLst/>
                <a:latin typeface="Times New Roman" panose="02020603050405020304" pitchFamily="18" charset="0"/>
                <a:cs typeface="Times New Roman" panose="02020603050405020304" pitchFamily="18" charset="0"/>
              </a:rPr>
            </a:br>
            <a:r>
              <a:rPr lang="ru-RU" sz="1300" dirty="0" smtClean="0">
                <a:effectLst/>
                <a:latin typeface="Times New Roman" panose="02020603050405020304" pitchFamily="18" charset="0"/>
                <a:cs typeface="Times New Roman" panose="02020603050405020304" pitchFamily="18" charset="0"/>
              </a:rPr>
              <a:t/>
            </a:r>
            <a:br>
              <a:rPr lang="ru-RU" sz="1300" dirty="0" smtClean="0">
                <a:effectLst/>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
            </a:r>
            <a:br>
              <a:rPr lang="ru-RU" sz="1300" dirty="0">
                <a:effectLst/>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Меньщиков </a:t>
            </a:r>
            <a:r>
              <a:rPr lang="ru-RU" sz="1400" dirty="0">
                <a:latin typeface="Times New Roman" panose="02020603050405020304" pitchFamily="18" charset="0"/>
                <a:cs typeface="Times New Roman" panose="02020603050405020304" pitchFamily="18" charset="0"/>
              </a:rPr>
              <a:t>Данил Леонидович, гр. № 12 «Эрудиты» </a:t>
            </a:r>
            <a:br>
              <a:rPr lang="ru-RU" sz="1400" dirty="0">
                <a:latin typeface="Times New Roman" panose="02020603050405020304" pitchFamily="18" charset="0"/>
                <a:cs typeface="Times New Roman" panose="02020603050405020304" pitchFamily="18" charset="0"/>
              </a:rPr>
            </a:br>
            <a:r>
              <a:rPr lang="ru-RU" sz="1400" dirty="0" err="1">
                <a:latin typeface="Times New Roman" panose="02020603050405020304" pitchFamily="18" charset="0"/>
                <a:cs typeface="Times New Roman" panose="02020603050405020304" pitchFamily="18" charset="0"/>
              </a:rPr>
              <a:t>шушунова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светлана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викторовна</a:t>
            </a:r>
            <a:r>
              <a:rPr lang="ru-RU" sz="1400" dirty="0">
                <a:latin typeface="Times New Roman" panose="02020603050405020304" pitchFamily="18" charset="0"/>
                <a:cs typeface="Times New Roman" panose="02020603050405020304" pitchFamily="18" charset="0"/>
              </a:rPr>
              <a:t>, </a:t>
            </a:r>
            <a:br>
              <a:rPr lang="ru-RU" sz="1400" dirty="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воспитатель гр. № 12 «Эрудиты» </a:t>
            </a:r>
            <a:br>
              <a:rPr lang="ru-RU" sz="1400" dirty="0">
                <a:latin typeface="Times New Roman" panose="02020603050405020304" pitchFamily="18" charset="0"/>
                <a:cs typeface="Times New Roman" panose="02020603050405020304" pitchFamily="18" charset="0"/>
              </a:rPr>
            </a:br>
            <a:r>
              <a:rPr lang="ru-RU" sz="1300" dirty="0">
                <a:effectLst/>
                <a:latin typeface="Times New Roman" panose="02020603050405020304" pitchFamily="18" charset="0"/>
                <a:cs typeface="Times New Roman" panose="02020603050405020304" pitchFamily="18" charset="0"/>
              </a:rPr>
              <a:t/>
            </a:r>
            <a:br>
              <a:rPr lang="ru-RU" sz="1300" dirty="0">
                <a:effectLst/>
                <a:latin typeface="Times New Roman" panose="02020603050405020304" pitchFamily="18" charset="0"/>
                <a:cs typeface="Times New Roman" panose="02020603050405020304" pitchFamily="18" charset="0"/>
              </a:rPr>
            </a:br>
            <a:r>
              <a:rPr lang="ru-RU" sz="1100" dirty="0">
                <a:effectLst/>
              </a:rPr>
              <a:t> </a:t>
            </a:r>
            <a:br>
              <a:rPr lang="ru-RU" sz="1100" dirty="0">
                <a:effectLst/>
              </a:rPr>
            </a:br>
            <a:r>
              <a:rPr lang="ru-RU" sz="1100" dirty="0">
                <a:effectLst/>
              </a:rPr>
              <a:t> </a:t>
            </a:r>
            <a:br>
              <a:rPr lang="ru-RU" sz="1100" dirty="0">
                <a:effectLst/>
              </a:rPr>
            </a:br>
            <a:r>
              <a:rPr lang="ru-RU" sz="1100" dirty="0">
                <a:effectLst/>
              </a:rPr>
              <a:t> </a:t>
            </a:r>
            <a:br>
              <a:rPr lang="ru-RU" sz="1100" dirty="0">
                <a:effectLst/>
              </a:rPr>
            </a:b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515971"/>
      </p:ext>
    </p:extLst>
  </p:cSld>
  <p:clrMapOvr>
    <a:masterClrMapping/>
  </p:clrMapOvr>
  <mc:AlternateContent xmlns:mc="http://schemas.openxmlformats.org/markup-compatibility/2006">
    <mc:Choice xmlns:p14="http://schemas.microsoft.com/office/powerpoint/2010/main" Requires="p14">
      <p:transition spd="slow" p14:dur="1600" advTm="15704">
        <p14:prism isInverted="1"/>
      </p:transition>
    </mc:Choice>
    <mc:Fallback>
      <p:transition spd="slow" advTm="15704">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604</TotalTime>
  <Words>408</Words>
  <Application>Microsoft Office PowerPoint</Application>
  <PresentationFormat>Экран (4:3)</PresentationFormat>
  <Paragraphs>50</Paragraphs>
  <Slides>19</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Трек</vt:lpstr>
      <vt:lpstr>Презентация PowerPoint</vt:lpstr>
      <vt:lpstr>Презентация PowerPoint</vt:lpstr>
      <vt:lpstr>Миронов Семен Иванович Родился 7 сентября 1909 года в с.Золотое Макушинского района Курганской области. 15.09.1931 года был призван в РККА Лебяжьевским РВК Курганской области и зачислен в Туркестанский стрелковый полк в качестве стрелка-пулеметчика. В период, службы с сентября 1931 по октябрь 1933 года, пришлось повоевать с басмачами, которые скрывались в горах, и часто нападали на крестьян и солдат еще не окрепшей Советской власти. После срочной службы в армии он работал комбайнером, трактористом, женился, у него родилось двое детей. И вот Война!!!   В июле 1941 года Семен Иванович был мобилизован и уволен в запас в ноябре 1945 года, пройдя всю войну от начала до конца, от должности стрелка-пулеметчика до командира отделения, от рядового до мл.сержанта. В ходе войны был трижды ранен. Первое ранение им было получено в январе 1941 года в левую руку. Второе – в марте 1943 года в голову, после этого ранения в семью пришла похоронка. Но на радость семье он остался жив и после госпиталя продолжил бить врага!  Рис. Выписка из донесения о потерях    Третье тяжелое ранение он получил ноябре 1944 года при десантной операции по освобождению острова Эзель-Сарви в Балтийском море. За проявленный героизм в этих боях он был награжден «Орденом Отечественной войны I степени», вот, что у него было написано в наградном листе: «т. Миронов храбро сражался. Получив тяжелое ранение, т. Миронов не потерял самообладание, а продолжал стрелять, осыпая противника свинцовым градом. Не смотря на ранение т. Миронов не бросил пулемет и только после того, как расстреляв все патроны, при содействии санитара он отошел в тыл.»  Рис. Выписка из наградного листа.        Так же он был награжден «Орденом Красной звезды» и медалями «За Отвагу» ,«За Победу над Германией».  В связи с ранением День Победы он встретил в госпитале. После лечения и демобилизации, Семен Иванович вернулся на родину в с. Сетовное, где трудился в райобъединении «Сельхозтехника» мастером по ремонту насосов и механизмов. После войны в семье появился третий ребенок.  Иванова Валерия Сергеевна, гр. № 12 «Эрудиты»    </vt:lpstr>
      <vt:lpstr>Презентация PowerPoint</vt:lpstr>
      <vt:lpstr>Борисенко Василий Макарович (1910-1945) Родился и жил в Украине Ворошиловградской обл., Рубежанском р-не, х. Житловка. От туда и был призван на войну. Во время войны писал письма свой жене, но к сожалению ни одно не сохранилось до нашего времени. После войны его жене Александре Афанасьевне пришла похоронка. Долгое время ни чего о нем не было известно, но благодаря современным технологиям в интернете на сайте «Память Народа» - pamyat-naroda.ru мы нашли очень важную информацию. Служил в звании ефрейтора в 342 гвардейском стрелковом полку 121 гвардейской стрелковой дивизии Гомельской красной армии 1 Украинского фронта. В 1944 г. был награжден медалями «За отвагу» (за то, что в бою за деревню Романовку, Родзехувского района Львовской области 16 июля 1944 года он участвовал в отражении контр атаки и уничтожил из личного оружия 3 немецких фашистов) и «За боевые заслуги» (за то, что в бою за оборону города Луцка Романовской области 22 марта 1944 года он доставлял пищу в боевые порядки подразделений, участвовал в отражении контратаки противника и из личного оружия уничтожил  2 гитлеровцев). В прошедших боях он был тяжело ранен. Последним местом захоронения указана Германия, Силезия, Христианштадский р-н, д. Фридрихсдорф.    Кашина Ксения Вадимовна, гр. № 12 «Эрудиты» </vt:lpstr>
      <vt:lpstr>Презентация PowerPoint</vt:lpstr>
      <vt:lpstr>Мастерских Николай Прохорович, уроженец д.Карагай, Ишимского района, Тюменской области. В 31 году его родителей репрессировали в п. Луговской, ханты-мансийского района, тюменской области. В 1942 году призван на войну в танковые войска. . Перед тем, как попасть на фронт, юноша прошел обучение в училище танковых войсках. В 1944 попал в окружение под местечком Терёшино, Ленинградская область. Сражался до последнего, но к сожалению потерпел поражение. Немцы, на глазах у жителей, всех наших солдат убитых и раненых уложили вдоль дороги и проехали колонной на танках. Долгое время немцы не давали жителям деревни захоронить солдат, но после ухода немцев из деревни, всех солдат захоронили в общей братской могиле. Вскоре пришла похоронка, убит 12.02.1944 года под местечком Терёшино (дело 1, том 3, лист 276).  В настоящее время, в Псковской области, Плюсском районе, рабочем поселке городского типа Плюсса находится мемориальный памятник солдатам, погибшим за нашу Родину.     Меньщиков Данил Леонидович, гр. № 12 «Эрудиты»  шушунова светлана викторовна,  воспитатель гр. № 12 «Эрудиты»  </vt:lpstr>
      <vt:lpstr>Презентация PowerPoint</vt:lpstr>
      <vt:lpstr>Варнакова серафима кирьяновна, родилась в д.Новоселово, галышмановского района, тюменской области.  В 1929 году родителей объявили  кулаками, и вырвав с корнями с родной ишимской земли, выслали на необжитый берег реки Обь. Очень сложно было выжить в то время семье у которой забрали не только скот и жилье, но и все то, что нажито было. Вопреки судьбе и благодаря умению трудиться, семья выжила. Шли годы, и казалась жизнь налаживается. Серафима Кирьяновна встретила свою первую и единственную любовь Мастерских  Николая Прохоровича. Казалось бы жить да жить и деток расти, но вдруг война.  В 1942 году Николая Прохоровича призвали  на войну в танковые войска, а серафима кирьяновна  как и многие другие женщины в то время, осталась на руках с двумя детьми. Спустя два года пришла похоронка, убит 12.02.1944 года под местечком Терешино (дело 1, том 3, лист 276).   Так в 22 года серафима кирьяновна стала вдовой  на руках  которой  было два ребенка, дочь Нина и сын Виктор.  Все годы войны Серафима Кирьяновна трудилась не жалея своих сил. Наравне с мужчинами, оставшимися по здоровью, добывала рыбу, сдавали на рыбучасток, а затем рыбу отправляли на рыбоконсервный комбинат в г. Ханты-Мансийск, на заводе делали консервы и отправляли на фронт. Был случай, когда серафима кирьяновна  чуть не погибла, добывая рыбу. В начале майских праздников,  когда на  льду становится опасно, после добычи рыбы, собирая колья вдруг провалилась под лед. Вода была студеной и течением  ноги  затягивало под лед. С трудом, сама не зная как, удержалась за лед. На помощь прибежали, подав  один из кольев вытянули на верх льда. До берега довели, а там  костер разожгли. После войны осталась работать в колхозе «Равнина» в п.Луговском, Ханты-Мансийского района.     Меньщиков Данил Леонидович, гр. № 12 «Эрудиты»  шушунова светлана викторовна,  воспитатель гр. № 12 «Эрудиты»         </vt:lpstr>
      <vt:lpstr>Презентация PowerPoint</vt:lpstr>
      <vt:lpstr>Долгополов Александр Иванович (13 февраля 1917 г. – 19 сентября 1991 г  В июле 1942 года был призван на фронт. Попал в Волховский фронт. Разведчик, пулемётчик. За время войны был трижды ранен, а также дважды контужен. Имеет награды: -Орден Славы 3 степени; -Медаль «За отвагу», -и многие другие медали…. При прорыве блокады Ленинграда Волховский и  Ленинградский фронты объединились, затем участвовали в освобождении Латвии. В 1945 году прадедушка Евы демобилизовался.  Мы очень им гордимся, помним его и любим.  Он внёс свой вклад в победу над фашистами  и подарил нам мирное небо над головой!!!                          Спасибо, дедушка!!!     Гальчевская Ева Сергеевна, гр. № 12 «Эрудиты» </vt:lpstr>
      <vt:lpstr>Презентация PowerPoint</vt:lpstr>
      <vt:lpstr>В феврале 1943 года, с наступлением совершеннолетия, Гаврила Игнатьев был призван в армию. Перед тем, как попасть на фронт, юноша проходил обучение в училище воздушно-десантных войск в Рязани, после чего в составе 5-ой Гвардейской воздушно-десантной бригады был отправлен на 2-ой Украинский фронт. Гаврила стал участником гигантской битвы за Правобережную Украину и Киев. Вместе с другими десантниками-парашютистами он был заброшен в тыл врага для захвата плацдармов на правом берегу Днепра и закрепления армии для развертывания наступательных действий к западным границам Украины. Четыре года после войны Гаврила Трофимович отслужил в Пскове в 76-й Гвардейской воздушно-десантной дивизии. Два раза участвовал в параде Победы на Красной площади в Москве: первый – 7 ноября 1945 года, второй – 1 мая 1946 года. За участие в Великой Отечественной войне был награждён орденом «Славы III степени», медалями «За боевые заслуги», «За Победу над Германией».    Кушников артем  евгеньевич, гр. № 12 «Эрудиты»          </vt:lpstr>
      <vt:lpstr>Презентация PowerPoint</vt:lpstr>
      <vt:lpstr>Туктабаев Юсупбай Фаизович, родился 26.10.1926 года в деревне Саургачи, омской области.  Ушел на войну в 1943 году. Стрелок-снайпер 363-го стрелкового полка. В июне 19444 года получил тяжелое ранение в правое плечо.  В декабре 1944 году уволен в запас по ранению. Награжден медалью за победу над Германией.   Уразова ульяна олеговна, гр. № 12 «Эрудиты» </vt:lpstr>
      <vt:lpstr>Презентация PowerPoint</vt:lpstr>
      <vt:lpstr>Чурюмов Виктор Яковлевич (1916-2000) Награжден орденом Отечественной войны II степени, медалью «За победу над Германией», а в мирное время – медалью «За доблестный труд». Из отряда мстителей Моему деду пророчили театральное будущее, но война изменила судьбу. Не помню, чтобы дедушка любил рассказывать нам о войне. Он больше любил вспоминать встречу с бабушкой, рассказывал веселые случаи из своей жизни. Подробности героического военного прошлого деда я узнала лишь после его смерти, из семейного архива. Этот архив собирала и бережно хранит моя мама – Наталья Бабушкина (Чурюмова). Мой дед Чурюмов Виктор Яковлевич считал себя коренным сибиряком. Он родился на Волге, в селе Михайловка, но большую часть жизни провел на Севере. Парню из семьи железнодорожников пророчили театральное будущее: красивый, статный, темноволосый, а голос у него был – заслушаешься. Но времена уже тогда были неспокойные, и молодой человек решил: сейчас полезнее будет получить профессию радиста, а в театральное можно податься позднее. И тут все планы изменила война. С первых ее дней дивизии, в которой служил мой дед, пришлось отражать натиск гитлеровцев. И уже через месяц, в июле 1941 года, солдаты оказались в окружении вражеских войск. Дело происходило в Могилевской области, в Белоруссии. -По рации мы получили приказ выходить мелкими группами в район станции Ельни Смоленской области. Но наша группа пробиться не смогла и осталась в тылу врага, на оккупированной территории. После долгих и безуспешных попыток вырваться из окружения мы наконец попали в партизанский отряд, командовал которым генерал-лейтенант В. И. Марков, вспоминал дед. Данные Международного объединенного биографического центра: «Боевое крещение в Великой Отечественной войне 20-летний старший сержант Владимир Марков получил на рассвете 22 июня 1941 года. Несколько дней дивизия оборонялась на границе, а затем с тяжелыми, кровопролитными боями отходила на восток… В столь критической обстановке Владимир Марков возглавляет группу солдат и с ними начинает партизанскую борьбу с оккупантами в лесных районах Житомирской, Гомельской и Смоленской областей. В конце осени 1942 года группа Маркова объединилась с посланными в тыл противника группами И. С. Солдатенко и Ф. Ф. Сигаева. В результате слияния групп был образован партизанский отряд «За Родину», командиром которого избрали лейтенанта Маркова, а комиссаром — Солдатенко». Именно в этом партизанском отряде и воевал мой дед. В нашем семейном архиве хранится оригинал белорусской газеты «Могилевская правда» от 18 февраля 1981 года, где вся четвертая страница посвящена действиям партизанского отряда «За Родину». Материалы взяты из областного архива горкома партии и написаны на белорусском языке. В материале журналиста Ф. Смирнова описаны некоторые операции партизанского отряда, где неоднократно упоминается имя Виктора Чурюмова. </vt:lpstr>
      <vt:lpstr>Кость в горле Немцы создали на оккупированных территориях в крупных населенных пунктах свои гарнизоны, назначили из предателей бургомистров, старост и начали устанавливать так называемый новый порядок. Партизаны были для них как кость в горле. Уже осенью 1942 года с помощью партизан были разбиты фашистско-полицейские гарнизоны в Забычанье, Савиничах, Горках и других населенных пунктах. Деятельность народных мстителей вызывала у фашистов лютую злость. – Мы вырыли в лесу окопы и три землянки. Дело происходило зимой, в декабре, - рассказывал как-то в семье дедушка. - Неожиданно на наш отряд напали немцы - их было человек триста. Позднее выяснилось, что нас сдал врагам предатель-лесник. Первым немцев увидел рядовой Петр Знамин и сразу начал стрелять. Завязался бой, длился он несколько часов, в ход шло все – руки, оружие и гранаты. Это чудо, что мы остановили фашистов – их было гораздо больше, чем нас. После боя боеприпасы были на исходе, и мы решили отходить вглубь леса. Отрывки из дневника партизанского отряда «За Родину!»: «Группа под командованием Е. И. Курчанки в ночь на 4 августа прибыла на окраину леса около деревни Гиреевичи. В ее составе были Павел Кузнецов, Анна Кравченко, Виктор Сивчук, Евгений Антоненко, Сергей Мазанков, Прасковья Курченко и Виктор Чурюмов. Они тайком добрались до железнодорожного полотна и взорвали 110 шпал, в перестрелке убили четырех немцев, своих потерь не было»… «Однажды разведгруппа во главе со старшим сержантом Виктором Чурюмовым доложила, что неподалеку от Климович в гитлеровское хозяйство фашисты пригнали для полицейских табун отборных коней. В штабе решили: коней надо отобрать. В ходе дерзкой операции отняли 22 коня без потерь со стороны партизан». «Шестого июня 1943 года партизаны Мытник, Савчук, Чурюмов, Горюнов, Дасципжаев, Петрушин в полночь в пяти километрах от Коммунар взорвали эшелон врага, уничтожили 5 танков, 5 вагонов со снарядами, убито и ранено множество немцев». 30 сентября 1943 года партизанский отряд «За Родину!» встретился с передовыми частями Красной армии в районе города Климовичи. Партизан оставили на месте восстанавливать разрушенное народное хозяйство. Моего деда хотели назначить председателем колхоза, но он, так как по натуре был романтиком, предпочел податься на Север. В 1946 году Виктор Чурюмов добрался до самого северного населенного пункта России - арктического порта Диксон, там устроился простым рабочим. А в 1949 году в составе отряда № 4 Московского аэрогеодезического предприятия уже составлял карты северных территорий. Однажды экспедиция остановилась в селе Уват Тюменской области. Вот тут-то и произошло судьбоносное знакомство в жизни моего деда. Местную жительницу Лидию Патлину, его будущую супругу, взяли в отряд топографом и поваром. Я помню, как бабушка рассказывала мне первой встрече с дедушкой: «Когда я увидела Виктора впервые, то подумала: «Этот будет мой!» Так и случилось. И остался мой дедушка-романтик на Севере, перевелся на работу в лесную промышленность. Супруги Чурюмовы долгое время жили в деревне Карымкары Октябрьского района, но, когда почувствовали, что стало тяжело самим управляться с хозяйством, переехали к дочери -моей маме, в село Цингалы. Я помню, что дедушка очень любил читать и прекрасно знал классическую литературу, постоянно выписывал «Роман-газету». А еще он очень любил песни. Уже будучи в преклонном возрасте, часто говорил: «Когда меня не станет, я хочу, чтобы вы поставили песню «Березы». Виктор Яковлевич умер в том же месяце, в котором и родился, – в марте 2000 года возрасте 84 лет. Похоронен на кладбище села Цингалы Ханты-Мансийского района, там же покоится моя бабушка Лидия Карповна. Виктор Яковлевич награжден орденом Отечественной войны II степени, медалью «За победу над Германией», а в мирное время – медалью «За доблестный труд».  Ахмедова Зарины  ахмадбоевна, гр. № 12 «Эрудиты»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6 группа</dc:creator>
  <cp:lastModifiedBy>Gruppa#2</cp:lastModifiedBy>
  <cp:revision>55</cp:revision>
  <dcterms:created xsi:type="dcterms:W3CDTF">2020-04-13T07:27:58Z</dcterms:created>
  <dcterms:modified xsi:type="dcterms:W3CDTF">2020-04-15T10:06:36Z</dcterms:modified>
</cp:coreProperties>
</file>