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58" r:id="rId4"/>
    <p:sldId id="263" r:id="rId5"/>
    <p:sldId id="265" r:id="rId6"/>
    <p:sldId id="267" r:id="rId7"/>
    <p:sldId id="268" r:id="rId8"/>
    <p:sldId id="269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7" r:id="rId23"/>
    <p:sldId id="285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3BCB4AE-1B05-4004-8B68-F366C3B8D2F3}">
          <p14:sldIdLst>
            <p14:sldId id="257"/>
            <p14:sldId id="261"/>
            <p14:sldId id="258"/>
            <p14:sldId id="263"/>
            <p14:sldId id="265"/>
            <p14:sldId id="267"/>
            <p14:sldId id="268"/>
            <p14:sldId id="269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7"/>
            <p14:sldId id="285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816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083154378429969"/>
          <c:y val="2.7488827410087253E-2"/>
          <c:w val="0.6193990097828681"/>
          <c:h val="0.5742793301668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Социально-коммуникативное развитие</c:v>
                </c:pt>
                <c:pt idx="1">
                  <c:v>Позновательное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53</c:v>
                </c:pt>
                <c:pt idx="1">
                  <c:v>42</c:v>
                </c:pt>
                <c:pt idx="2">
                  <c:v>42</c:v>
                </c:pt>
                <c:pt idx="3">
                  <c:v>0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Социально-коммуникативное развитие</c:v>
                </c:pt>
                <c:pt idx="1">
                  <c:v>Позновательное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44</c:v>
                </c:pt>
                <c:pt idx="1">
                  <c:v>44</c:v>
                </c:pt>
                <c:pt idx="2">
                  <c:v>44</c:v>
                </c:pt>
                <c:pt idx="3">
                  <c:v>61</c:v>
                </c:pt>
                <c:pt idx="4">
                  <c:v>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Социально-коммуникативное развитие</c:v>
                </c:pt>
                <c:pt idx="1">
                  <c:v>Позновательное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</c:v>
                </c:pt>
                <c:pt idx="1">
                  <c:v>14</c:v>
                </c:pt>
                <c:pt idx="2">
                  <c:v>14</c:v>
                </c:pt>
                <c:pt idx="3">
                  <c:v>39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7184512"/>
        <c:axId val="46067072"/>
        <c:axId val="0"/>
      </c:bar3DChart>
      <c:catAx>
        <c:axId val="117184512"/>
        <c:scaling>
          <c:orientation val="minMax"/>
        </c:scaling>
        <c:delete val="0"/>
        <c:axPos val="b"/>
        <c:majorTickMark val="out"/>
        <c:minorTickMark val="none"/>
        <c:tickLblPos val="nextTo"/>
        <c:crossAx val="46067072"/>
        <c:crosses val="autoZero"/>
        <c:auto val="1"/>
        <c:lblAlgn val="ctr"/>
        <c:lblOffset val="100"/>
        <c:noMultiLvlLbl val="0"/>
      </c:catAx>
      <c:valAx>
        <c:axId val="46067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184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Социально-коммуникотивное развитие</c:v>
                </c:pt>
                <c:pt idx="1">
                  <c:v>Позновательно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</c:v>
                </c:pt>
                <c:pt idx="1">
                  <c:v>52</c:v>
                </c:pt>
                <c:pt idx="2">
                  <c:v>64</c:v>
                </c:pt>
                <c:pt idx="3">
                  <c:v>39</c:v>
                </c:pt>
                <c:pt idx="4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Социально-коммуникотивное развитие</c:v>
                </c:pt>
                <c:pt idx="1">
                  <c:v>Позновательно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42</c:v>
                </c:pt>
                <c:pt idx="2">
                  <c:v>33</c:v>
                </c:pt>
                <c:pt idx="3">
                  <c:v>47</c:v>
                </c:pt>
                <c:pt idx="4">
                  <c:v>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Социально-коммуникотивное развитие</c:v>
                </c:pt>
                <c:pt idx="1">
                  <c:v>Позновательно развитие</c:v>
                </c:pt>
                <c:pt idx="2">
                  <c:v>Речевое развитие</c:v>
                </c:pt>
                <c:pt idx="3">
                  <c:v>Художественно-эстетическое развитие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14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7713408"/>
        <c:axId val="46071104"/>
        <c:axId val="0"/>
      </c:bar3DChart>
      <c:catAx>
        <c:axId val="117713408"/>
        <c:scaling>
          <c:orientation val="minMax"/>
        </c:scaling>
        <c:delete val="0"/>
        <c:axPos val="b"/>
        <c:majorTickMark val="out"/>
        <c:minorTickMark val="none"/>
        <c:tickLblPos val="nextTo"/>
        <c:crossAx val="46071104"/>
        <c:crosses val="autoZero"/>
        <c:auto val="1"/>
        <c:lblAlgn val="ctr"/>
        <c:lblOffset val="100"/>
        <c:noMultiLvlLbl val="0"/>
      </c:catAx>
      <c:valAx>
        <c:axId val="46071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713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21.05.2020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381000"/>
            <a:ext cx="76962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</a:t>
            </a:r>
            <a:r>
              <a:rPr lang="ru-RU" dirty="0"/>
              <a:t>бюджетное дошкольное образовательное учреждение</a:t>
            </a:r>
          </a:p>
          <a:p>
            <a:pPr algn="ctr"/>
            <a:r>
              <a:rPr lang="ru-RU" dirty="0"/>
              <a:t>«Детский сад №17 «Незнайка»</a:t>
            </a:r>
          </a:p>
          <a:p>
            <a:pPr algn="ctr"/>
            <a:r>
              <a:rPr lang="ru-RU" dirty="0"/>
              <a:t>(МБДОУ «Детский сад №17 «Незнайка</a:t>
            </a:r>
            <a:r>
              <a:rPr lang="ru-RU" dirty="0" smtClean="0"/>
              <a:t>»)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«Мы расскажем Вам о том,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 мы в садике живем»</a:t>
            </a:r>
          </a:p>
          <a:p>
            <a:pPr algn="ctr"/>
            <a:r>
              <a:rPr lang="ru-RU" sz="4800" dirty="0"/>
              <a:t/>
            </a:r>
            <a:br>
              <a:rPr lang="ru-RU" sz="4800" dirty="0"/>
            </a:br>
            <a:r>
              <a:rPr lang="ru-RU" sz="2400" dirty="0"/>
              <a:t>Группа № 7 «Васильки»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505437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Воспитатель: Ермолина Е.Ю.</a:t>
            </a:r>
          </a:p>
          <a:p>
            <a:pPr algn="ctr"/>
            <a:r>
              <a:rPr lang="ru-RU" dirty="0" smtClean="0"/>
              <a:t>2020 г.</a:t>
            </a:r>
            <a:endParaRPr lang="ru-RU" dirty="0"/>
          </a:p>
        </p:txBody>
      </p:sp>
    </p:spTree>
  </p:cSld>
  <p:clrMapOvr>
    <a:masterClrMapping/>
  </p:clrMapOvr>
  <p:transition spd="slow" advTm="9611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Свежий воздух малышам Нужен и полезен. Очень весело гулять! И никаких болезней!!!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1"/>
            <a:ext cx="2192536" cy="292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09700"/>
            <a:ext cx="2590800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2" y="3701496"/>
            <a:ext cx="3903872" cy="292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9917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84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867">
        <p14:warp dir="in"/>
      </p:transition>
    </mc:Choice>
    <mc:Fallback xmlns="">
      <p:transition spd="slow" advTm="9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Праздники прошли с успехом, весело и радостно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48986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5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98">
        <p14:prism isInverted="1"/>
      </p:transition>
    </mc:Choice>
    <mc:Fallback xmlns="">
      <p:transition spd="slow" advTm="8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922866"/>
            <a:ext cx="4102100" cy="546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5" y="3186616"/>
            <a:ext cx="4488777" cy="336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3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875">
        <p14:prism/>
      </p:transition>
    </mc:Choice>
    <mc:Fallback xmlns="">
      <p:transition spd="slow" advTm="8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П</a:t>
            </a:r>
            <a:r>
              <a:rPr lang="ru-RU" sz="2800" dirty="0" smtClean="0">
                <a:solidFill>
                  <a:srgbClr val="FF0000"/>
                </a:solidFill>
              </a:rPr>
              <a:t>роведены </a:t>
            </a:r>
            <a:r>
              <a:rPr lang="ru-RU" sz="2800" dirty="0" smtClean="0">
                <a:solidFill>
                  <a:srgbClr val="FF0000"/>
                </a:solidFill>
              </a:rPr>
              <a:t>мероприятия по </a:t>
            </a:r>
            <a:r>
              <a:rPr lang="ru-RU" sz="2800" dirty="0">
                <a:solidFill>
                  <a:srgbClr val="FF0000"/>
                </a:solidFill>
              </a:rPr>
              <a:t>ППД 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2590800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8400"/>
            <a:ext cx="2362200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7160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2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53">
        <p14:flythrough/>
      </p:transition>
    </mc:Choice>
    <mc:Fallback xmlns="">
      <p:transition spd="slow" advTm="8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Показали открытое занятие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«Мыльная подушка»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33600"/>
            <a:ext cx="3200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47800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5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">
        <p14:ferris dir="l"/>
      </p:transition>
    </mc:Choice>
    <mc:Fallback xmlns="">
      <p:transition spd="slow" advTm="8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Показали городское открытое занятие </a:t>
            </a:r>
            <a:r>
              <a:rPr lang="ru-RU" sz="2400" dirty="0" smtClean="0">
                <a:solidFill>
                  <a:srgbClr val="FF0000"/>
                </a:solidFill>
              </a:rPr>
              <a:t>по программе 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«Социокультурные истоки» на тему </a:t>
            </a:r>
            <a:r>
              <a:rPr lang="ru-RU" sz="2400" dirty="0" smtClean="0">
                <a:solidFill>
                  <a:srgbClr val="FF0000"/>
                </a:solidFill>
              </a:rPr>
              <a:t>«Любимые сказки»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27764"/>
            <a:ext cx="3581400" cy="537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400"/>
            <a:ext cx="44958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7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46">
        <p14:gallery dir="l"/>
      </p:transition>
    </mc:Choice>
    <mc:Fallback xmlns="">
      <p:transition spd="slow" advTm="5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И с родителями мы потрудились!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4" y="838200"/>
            <a:ext cx="1963936" cy="261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53" y="1143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48" y="3452663"/>
            <a:ext cx="3023052" cy="303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1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8849">
        <p14:switch dir="r"/>
      </p:transition>
    </mc:Choice>
    <mc:Fallback xmlns="">
      <p:transition spd="slow" advTm="8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3962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3200"/>
            <a:ext cx="30861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743200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895600"/>
            <a:ext cx="280035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557">
        <p:checker/>
      </p:transition>
    </mc:Choice>
    <mc:Fallback xmlns="">
      <p:transition spd="slow" advTm="555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Встречали гостей: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2575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7200"/>
            <a:ext cx="3581400" cy="47752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7" y="3429000"/>
            <a:ext cx="4429125" cy="332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7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183">
        <p14:doors dir="vert"/>
      </p:transition>
    </mc:Choice>
    <mc:Fallback xmlns="">
      <p:transition spd="slow" advTm="9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Ходили на экскурсии.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900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799"/>
            <a:ext cx="3200400" cy="426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74158"/>
            <a:ext cx="295275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4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40">
        <p:blinds dir="vert"/>
      </p:transition>
    </mc:Choice>
    <mc:Fallback xmlns="">
      <p:transition spd="slow" advTm="604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086600" cy="1676400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Детский </a:t>
            </a:r>
            <a:r>
              <a:rPr lang="ru-RU" sz="2400" dirty="0">
                <a:solidFill>
                  <a:srgbClr val="FF0000"/>
                </a:solidFill>
              </a:rPr>
              <a:t>сад, детский сад… Почему так говорят? Потому, что дружно в нем, Мы одной семьей растем!!! Наш детский сад 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6705600" cy="3860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5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03">
        <p14:reveal/>
      </p:transition>
    </mc:Choice>
    <mc:Fallback xmlns="">
      <p:transition spd="slow" advTm="4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Освоили домашнее обучение.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14400"/>
            <a:ext cx="25908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000"/>
            <a:ext cx="2971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3380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657600"/>
            <a:ext cx="2971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" y="3733800"/>
            <a:ext cx="30099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639670"/>
      </p:ext>
    </p:extLst>
  </p:cSld>
  <p:clrMapOvr>
    <a:masterClrMapping/>
  </p:clrMapOvr>
  <p:transition spd="slow" advTm="1265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8600"/>
            <a:ext cx="35814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60" y="367665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8949"/>
            <a:ext cx="4038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3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41">
        <p:dissolve/>
      </p:transition>
    </mc:Choice>
    <mc:Fallback xmlns="">
      <p:transition spd="slow" advTm="624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457200"/>
            <a:ext cx="8077200" cy="1524000"/>
          </a:xfrm>
        </p:spPr>
        <p:txBody>
          <a:bodyPr/>
          <a:lstStyle/>
          <a:p>
            <a:pPr algn="ctr"/>
            <a:r>
              <a:rPr lang="ru-RU" sz="1800" dirty="0"/>
              <a:t>Был проведён мониторинг </a:t>
            </a:r>
            <a:r>
              <a:rPr lang="ru-RU" sz="1800" dirty="0" smtClean="0"/>
              <a:t>- определение </a:t>
            </a:r>
            <a:r>
              <a:rPr lang="ru-RU" sz="1800" dirty="0"/>
              <a:t>уровня усвоения детьми Средней группы образовательной программы ДОУ</a:t>
            </a:r>
            <a:endParaRPr lang="ru-RU" sz="1800" dirty="0" smtClean="0"/>
          </a:p>
          <a:p>
            <a:endParaRPr lang="ru-RU" sz="1050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                                Н</a:t>
            </a:r>
            <a:r>
              <a:rPr lang="ru-RU" dirty="0" smtClean="0">
                <a:solidFill>
                  <a:srgbClr val="FF0000"/>
                </a:solidFill>
              </a:rPr>
              <a:t>ачало </a:t>
            </a:r>
            <a:r>
              <a:rPr lang="ru-RU" dirty="0" smtClean="0">
                <a:solidFill>
                  <a:srgbClr val="FF0000"/>
                </a:solidFill>
              </a:rPr>
              <a:t>года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0038207"/>
              </p:ext>
            </p:extLst>
          </p:nvPr>
        </p:nvGraphicFramePr>
        <p:xfrm>
          <a:off x="304800" y="1447800"/>
          <a:ext cx="6705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00953265"/>
              </p:ext>
            </p:extLst>
          </p:nvPr>
        </p:nvGraphicFramePr>
        <p:xfrm>
          <a:off x="2209800" y="3733800"/>
          <a:ext cx="67056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Текст 4"/>
          <p:cNvSpPr>
            <a:spLocks noGrp="1"/>
          </p:cNvSpPr>
          <p:nvPr>
            <p:ph type="body" sz="quarter" idx="3"/>
          </p:nvPr>
        </p:nvSpPr>
        <p:spPr>
          <a:xfrm>
            <a:off x="685800" y="4191000"/>
            <a:ext cx="3432175" cy="63976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Конец года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62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917">
        <p14:honeycomb/>
      </p:transition>
    </mc:Choice>
    <mc:Fallback xmlns="">
      <p:transition spd="slow" advTm="5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/>
          <a:lstStyle/>
          <a:p>
            <a:r>
              <a:rPr lang="ru-RU" sz="1600" dirty="0" smtClean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Итоговые </a:t>
            </a:r>
            <a:r>
              <a:rPr lang="ru-RU" sz="1600" dirty="0"/>
              <a:t>результаты мониторинга свидетельствуют о достаточном уровне освоения образовательной программы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Полученные результаты говорят о стабильности в усвоении программы ДОУ детьми по всем разделам.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4221163"/>
          </a:xfrm>
        </p:spPr>
        <p:txBody>
          <a:bodyPr/>
          <a:lstStyle/>
          <a:p>
            <a:r>
              <a:rPr lang="ru-RU" sz="1400" b="1" dirty="0"/>
              <a:t>Факторы, положительно повлиявшие на результаты педагогической диагностики</a:t>
            </a:r>
            <a:r>
              <a:rPr lang="ru-RU" sz="1400" b="1" dirty="0" smtClean="0"/>
              <a:t>:</a:t>
            </a:r>
            <a:endParaRPr lang="ru-RU" sz="1400" dirty="0"/>
          </a:p>
          <a:p>
            <a:r>
              <a:rPr lang="ru-RU" sz="1400" dirty="0"/>
              <a:t>Результаты получены за счет достаточно сформированных предпосылок к учебной деятельности: умение ребенка работать в соответствии с инструкцией, самостоятельно действовать по образцу и осуществлять контроль, вовремя остановиться при выполнении того или иного задания и переключиться на выполнение другого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smtClean="0"/>
              <a:t>Очевиден </a:t>
            </a:r>
            <a:r>
              <a:rPr lang="ru-RU" sz="1400" dirty="0"/>
              <a:t>положительный результат проделанной работы: низкий уровень усвоения программы детьми минимальный, различия в высоком, среднем и низком уровне не значительны, знания детей прочные, они способны применять их в повседневной деятельности.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4038600" cy="4221163"/>
          </a:xfrm>
        </p:spPr>
        <p:txBody>
          <a:bodyPr/>
          <a:lstStyle/>
          <a:p>
            <a:r>
              <a:rPr lang="ru-RU" sz="1400" b="1" dirty="0"/>
              <a:t>Планируемая работа по совершенствованию и корректированию образовательной работы с детьми на следующий учебный год</a:t>
            </a:r>
            <a:r>
              <a:rPr lang="ru-RU" sz="1400" b="1" dirty="0" smtClean="0"/>
              <a:t>:</a:t>
            </a:r>
            <a:endParaRPr lang="ru-RU" sz="1400" dirty="0"/>
          </a:p>
          <a:p>
            <a:r>
              <a:rPr lang="ru-RU" sz="1400" dirty="0"/>
              <a:t>- Продолжать работу, направленную на улучшение посещаемости детей (укрепление здоровья детей, закаливающие мероприятия и т.д</a:t>
            </a:r>
            <a:r>
              <a:rPr lang="ru-RU" sz="1400" dirty="0" smtClean="0"/>
              <a:t>.).</a:t>
            </a:r>
            <a:endParaRPr lang="ru-RU" sz="1400" dirty="0"/>
          </a:p>
          <a:p>
            <a:r>
              <a:rPr lang="ru-RU" sz="1400" dirty="0"/>
              <a:t>- Продолжать работу по индивидуальным образовательным маршрутам воспитанников с признаками одаренности и детьми, имеющими затруднения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- Самообразование педагогов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- Работа по взаимодействию педагогов ДОО с семьями воспитанников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- Продолжать работу по освоению и реализации современных педагогических технологий, направленных на развитие детей</a:t>
            </a:r>
          </a:p>
        </p:txBody>
      </p:sp>
    </p:spTree>
    <p:extLst>
      <p:ext uri="{BB962C8B-B14F-4D97-AF65-F5344CB8AC3E}">
        <p14:creationId xmlns:p14="http://schemas.microsoft.com/office/powerpoint/2010/main" val="30586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1658">
        <p14:shred/>
      </p:transition>
    </mc:Choice>
    <mc:Fallback xmlns="">
      <p:transition spd="slow" advTm="71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r="17525"/>
          <a:stretch>
            <a:fillRect/>
          </a:stretch>
        </p:blipFill>
        <p:spPr>
          <a:xfrm>
            <a:off x="1447799" y="354408"/>
            <a:ext cx="6233055" cy="467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305800" cy="152400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9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739">
        <p14:flash/>
      </p:transition>
    </mc:Choice>
    <mc:Fallback xmlns="">
      <p:transition spd="slow" advTm="2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457201"/>
            <a:ext cx="7580313" cy="609600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FF0000"/>
                </a:solidFill>
              </a:rPr>
              <a:t>Чтобы было все в порядке Утро мы начнем с зарядки!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377" y="533400"/>
            <a:ext cx="3938477" cy="525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99">
        <p:circle/>
      </p:transition>
    </mc:Choice>
    <mc:Fallback xmlns="">
      <p:transition spd="slow" advTm="469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ru-RU" sz="2000" dirty="0">
                <a:solidFill>
                  <a:srgbClr val="FF0000"/>
                </a:solidFill>
              </a:rPr>
              <a:t>Любим мы не только бегать, Веселиться и играть. Кроме этого мы очень любим, Очень любим рисовать! Наши занятия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2649736" cy="353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43000"/>
            <a:ext cx="2514600" cy="335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00032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83540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38" y="1143000"/>
            <a:ext cx="21145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894045"/>
      </p:ext>
    </p:extLst>
  </p:cSld>
  <p:clrMapOvr>
    <a:masterClrMapping/>
  </p:clrMapOvr>
  <p:transition spd="slow" advTm="99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2632472" cy="350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7200"/>
            <a:ext cx="2775097" cy="370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8231"/>
            <a:ext cx="3965944" cy="297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65" y="3747091"/>
            <a:ext cx="3954131" cy="296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081"/>
            <a:ext cx="2551371" cy="340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7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397">
        <p14:ripple/>
      </p:transition>
    </mc:Choice>
    <mc:Fallback xmlns="">
      <p:transition spd="slow" advTm="7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Чтоб здоровым быть сполна Физкультура всем нужна!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040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2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992">
        <p14:flip dir="r"/>
      </p:transition>
    </mc:Choice>
    <mc:Fallback xmlns="">
      <p:transition spd="slow" advTm="6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Занятия в бассейне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052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6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290">
        <p14:conveyor dir="l"/>
      </p:transition>
    </mc:Choice>
    <mc:Fallback xmlns="">
      <p:transition spd="slow" advTm="7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</a:rPr>
              <a:t>Веселиться и плясать, будем мы на </a:t>
            </a:r>
            <a:r>
              <a:rPr lang="ru-RU" sz="2400" dirty="0" smtClean="0">
                <a:solidFill>
                  <a:srgbClr val="FF0000"/>
                </a:solidFill>
              </a:rPr>
              <a:t>музыкальном занятии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0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15">
        <p14:prism isContent="1" isInverted="1"/>
      </p:transition>
    </mc:Choice>
    <mc:Fallback xmlns="">
      <p:transition spd="slow" advTm="4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Мы считаем, сочиняем и беседы составляем.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2497336" cy="332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66800"/>
            <a:ext cx="2362200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6200"/>
            <a:ext cx="4953000" cy="278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86199"/>
            <a:ext cx="3584353" cy="268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800"/>
            <a:ext cx="23431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548423"/>
      </p:ext>
    </p:extLst>
  </p:cSld>
  <p:clrMapOvr>
    <a:masterClrMapping/>
  </p:clrMapOvr>
  <p:transition spd="slow" advTm="1220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2.4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2|1.2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1.3|0.7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1.4|2.2|1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6|1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1|1.3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|1.5|2.2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.5|1.8|1.4"/>
</p:tagLst>
</file>

<file path=ppt/theme/theme1.xml><?xml version="1.0" encoding="utf-8"?>
<a:theme xmlns:a="http://schemas.openxmlformats.org/drawingml/2006/main" name="1_Тема Office">
  <a:themeElements>
    <a:clrScheme name="Другая 3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342</Words>
  <Application>Microsoft Office PowerPoint</Application>
  <PresentationFormat>Экран (4:3)</PresentationFormat>
  <Paragraphs>43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1_Тема Office</vt:lpstr>
      <vt:lpstr>Презентация PowerPoint</vt:lpstr>
      <vt:lpstr> Детский сад, детский сад… Почему так говорят? Потому, что дружно в нем, Мы одной семьей растем!!! Наш детский сад   </vt:lpstr>
      <vt:lpstr>Чтобы было все в порядке Утро мы начнем с зарядки! </vt:lpstr>
      <vt:lpstr>Любим мы не только бегать, Веселиться и играть. Кроме этого мы очень любим, Очень любим рисовать! Наши занятия </vt:lpstr>
      <vt:lpstr>Презентация PowerPoint</vt:lpstr>
      <vt:lpstr>Чтоб здоровым быть сполна Физкультура всем нужна! </vt:lpstr>
      <vt:lpstr> Занятия в бассейне</vt:lpstr>
      <vt:lpstr>Веселиться и плясать, будем мы на музыкальном занятии</vt:lpstr>
      <vt:lpstr>Мы считаем, сочиняем и беседы составляем.</vt:lpstr>
      <vt:lpstr>Свежий воздух малышам Нужен и полезен. Очень весело гулять! И никаких болезней!!! </vt:lpstr>
      <vt:lpstr>Праздники прошли с успехом, весело и радостно</vt:lpstr>
      <vt:lpstr>Презентация PowerPoint</vt:lpstr>
      <vt:lpstr> Проведены мероприятия по ППД .</vt:lpstr>
      <vt:lpstr>Показали открытое занятие  «Мыльная подушка»</vt:lpstr>
      <vt:lpstr>Показали городское открытое занятие по программе  «Социокультурные истоки» на тему «Любимые сказки»</vt:lpstr>
      <vt:lpstr>И с родителями мы потрудились!</vt:lpstr>
      <vt:lpstr>Презентация PowerPoint</vt:lpstr>
      <vt:lpstr>Встречали гостей: </vt:lpstr>
      <vt:lpstr>Ходили на экскурсии.</vt:lpstr>
      <vt:lpstr>Освоили домашнее обучение.</vt:lpstr>
      <vt:lpstr>Презентация PowerPoint</vt:lpstr>
      <vt:lpstr>Презентация PowerPoint</vt:lpstr>
      <vt:lpstr>  Итоговые результаты мониторинга свидетельствуют о достаточном уровне освоения образовательной программы. Полученные результаты говорят о стабильности в усвоении программы ДОУ детьми по всем разделам.  </vt:lpstr>
      <vt:lpstr>  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Феи-1</dc:title>
  <dc:creator>Фокина Лидия Петровна</dc:creator>
  <cp:keywords>Шаблон презентации</cp:keywords>
  <cp:lastModifiedBy>User</cp:lastModifiedBy>
  <cp:revision>44</cp:revision>
  <dcterms:created xsi:type="dcterms:W3CDTF">2014-07-06T18:18:01Z</dcterms:created>
  <dcterms:modified xsi:type="dcterms:W3CDTF">2020-05-21T10:42:54Z</dcterms:modified>
</cp:coreProperties>
</file>