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sldIdLst>
    <p:sldId id="256" r:id="rId3"/>
    <p:sldId id="257" r:id="rId4"/>
    <p:sldId id="260" r:id="rId5"/>
    <p:sldId id="258" r:id="rId6"/>
    <p:sldId id="261" r:id="rId7"/>
    <p:sldId id="273" r:id="rId8"/>
    <p:sldId id="272" r:id="rId9"/>
    <p:sldId id="276" r:id="rId10"/>
    <p:sldId id="274" r:id="rId11"/>
    <p:sldId id="275" r:id="rId12"/>
    <p:sldId id="283" r:id="rId13"/>
    <p:sldId id="282" r:id="rId14"/>
    <p:sldId id="281" r:id="rId15"/>
    <p:sldId id="277" r:id="rId16"/>
    <p:sldId id="27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7647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2123256" cy="340147"/>
          </a:xfrm>
        </p:spPr>
        <p:txBody>
          <a:bodyPr/>
          <a:lstStyle/>
          <a:p>
            <a:fld id="{B900168F-C509-4503-8963-F494D3BE39A9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E13D-0F5C-4932-B598-69DA71AB85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1812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0168F-C509-4503-8963-F494D3BE39A9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E13D-0F5C-4932-B598-69DA71AB85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511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0168F-C509-4503-8963-F494D3BE39A9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EE13D-0F5C-4932-B598-69DA71AB85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511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2BB4DF-43F3-4476-9868-C0F3957AA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D85D9BF-8AEA-4FD7-B4B1-90520A9A3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A695AFA-9B0A-4478-BDD3-57B58DCFD9F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47FE757D-CB46-4942-B159-43D21E06D71D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93B970ED-650F-4EE5-BF05-CFCA245A73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32F8B3E9-C8AD-4ECA-813A-7A565ECF74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522F07CF-7E27-4F39-978B-F66CBD1341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F27FA-B5A5-4AD3-878D-02F5B9D58C6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844567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6625E-8BCB-47A8-8E0B-1A2DD20DFB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788A-C6E5-4D57-801B-75FB180E2B2F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2639-AAFB-4948-BE80-464147381D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035" y="3627152"/>
            <a:ext cx="4914888" cy="27541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78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9504" y="1628800"/>
            <a:ext cx="8229600" cy="4988719"/>
          </a:xfrm>
          <a:prstGeom prst="roundRect">
            <a:avLst/>
          </a:prstGeom>
          <a:effectLst>
            <a:glow rad="228600">
              <a:srgbClr val="002060">
                <a:alpha val="40000"/>
              </a:srgbClr>
            </a:glow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0168F-C509-4503-8963-F494D3BE39A9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EE13D-0F5C-4932-B598-69DA71AB85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368660"/>
            <a:ext cx="8568952" cy="6120680"/>
          </a:xfrm>
          <a:prstGeom prst="roundRect">
            <a:avLst/>
          </a:prstGeom>
          <a:noFill/>
          <a:effectLst>
            <a:glow rad="101600">
              <a:srgbClr val="00B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737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418EE-7D04-4511-B87F-4D8E0BF1B3EB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43AAB-EC98-463F-92B6-28914144A6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395536" y="260648"/>
            <a:ext cx="8352928" cy="6120680"/>
          </a:xfrm>
          <a:prstGeom prst="flowChartAlternateProcess">
            <a:avLst/>
          </a:prstGeom>
          <a:noFill/>
          <a:effectLst>
            <a:glow rad="101600">
              <a:srgbClr val="00B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7858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9" r:id="rId4"/>
    <p:sldLayoutId id="2147483670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-243408"/>
            <a:ext cx="8820472" cy="191683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/>
              <a:t> Проект.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Тема</a:t>
            </a:r>
            <a:r>
              <a:rPr lang="ru-RU" sz="2000" dirty="0" smtClean="0"/>
              <a:t>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«Палочки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Кюизенера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как дидактическое  средство развития математических способностей у  дошкольников.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Monotype Corsiva" pitchFamily="66" charset="0"/>
              </a:rPr>
              <a:t/>
            </a:r>
            <a:b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endParaRPr lang="ru-RU" sz="32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5445224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b="1" dirty="0" smtClean="0"/>
              <a:t>Подготовила  воспитатель:</a:t>
            </a:r>
          </a:p>
          <a:p>
            <a:r>
              <a:rPr lang="ru-RU" b="1" dirty="0" smtClean="0"/>
              <a:t> </a:t>
            </a:r>
            <a:r>
              <a:rPr lang="ru-RU" b="1" dirty="0" err="1" smtClean="0"/>
              <a:t>Скобелкина</a:t>
            </a:r>
            <a:r>
              <a:rPr lang="ru-RU" b="1" dirty="0" smtClean="0"/>
              <a:t> Н.С.</a:t>
            </a:r>
            <a:endParaRPr lang="ru-RU" b="1" dirty="0"/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323528" y="1722450"/>
            <a:ext cx="856895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Актуальность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Палочки один из немногих дидактических материалов, дающих возможность формировать у ребенка комплекс необходимых интеллектуальных умений, эффективное развитие математических  способностей    детей.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    Разработать систему деятельности по обучению основам математики детей среднего и  старшего дошкольного возраста с использованием палочек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Кюизенера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Продолжительность проекта: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Долгосрочный: 1год с января  2018г по май 2019г(средняя, старшая группа).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Тип проекта: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 составу участников: групповой  (дети, родители, педагоги)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 целевой установке: информационно - творческий.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Возраст детей: 4; 5-6 лет.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717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70609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Палочки </a:t>
            </a:r>
            <a:r>
              <a:rPr lang="ru-RU" sz="2000" b="1" dirty="0" err="1" smtClean="0">
                <a:solidFill>
                  <a:srgbClr val="002060"/>
                </a:solidFill>
              </a:rPr>
              <a:t>Кюйзенера</a:t>
            </a:r>
            <a:r>
              <a:rPr lang="ru-RU" sz="2000" b="1" dirty="0" smtClean="0">
                <a:solidFill>
                  <a:srgbClr val="002060"/>
                </a:solidFill>
              </a:rPr>
              <a:t> при развитии конструктивной деятельности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P10308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00192" y="764704"/>
            <a:ext cx="1809763" cy="1357322"/>
          </a:xfrm>
        </p:spPr>
      </p:pic>
      <p:pic>
        <p:nvPicPr>
          <p:cNvPr id="5" name="Рисунок 4" descr="P1030823.JPG"/>
          <p:cNvPicPr>
            <a:picLocks noChangeAspect="1"/>
          </p:cNvPicPr>
          <p:nvPr/>
        </p:nvPicPr>
        <p:blipFill>
          <a:blip r:embed="rId3" cstate="print"/>
          <a:srcRect r="25490"/>
          <a:stretch>
            <a:fillRect/>
          </a:stretch>
        </p:blipFill>
        <p:spPr>
          <a:xfrm>
            <a:off x="6876256" y="1916832"/>
            <a:ext cx="1774292" cy="17859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7544" y="980728"/>
            <a:ext cx="560465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 палочкам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Кюйзенера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разработано очень много пособий Например материал «На золотом крыльце сидели» позволяет детям выкладывать персонажи любимых сказок, по образцу предложенном в пособии (при этом вспоминая и проговаривая текст произведений). Разнообразие образцов не только поддерживает интерес детей к данному виду деятельности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позволяет развивать целостное восприятие (образцы представлены в цветном и черно белом варианте, а также расчлененные и нерасчлененные)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293096"/>
            <a:ext cx="2793977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92667">
            <a:off x="6386641" y="3903443"/>
            <a:ext cx="1770440" cy="234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3861048"/>
            <a:ext cx="2944327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476672"/>
            <a:ext cx="5703168" cy="122413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Для упражнения в счете и отсчете предметов, освоение системы координат, развития представления о симметрии.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3" name="Рисунок 2" descr="P112002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51520" y="188640"/>
            <a:ext cx="2592288" cy="3456384"/>
          </a:xfrm>
          <a:prstGeom prst="rect">
            <a:avLst/>
          </a:prstGeom>
        </p:spPr>
      </p:pic>
      <p:pic>
        <p:nvPicPr>
          <p:cNvPr id="4" name="Рисунок 3" descr="17_1__enl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779912" y="1988840"/>
            <a:ext cx="4824536" cy="4176464"/>
          </a:xfrm>
          <a:prstGeom prst="rect">
            <a:avLst/>
          </a:prstGeom>
        </p:spPr>
      </p:pic>
      <p:pic>
        <p:nvPicPr>
          <p:cNvPr id="5" name="Рисунок 4" descr="P1120026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187624" y="3789040"/>
            <a:ext cx="2304256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714348" y="2214554"/>
            <a:ext cx="800105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2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2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755576" y="714356"/>
            <a:ext cx="7974058" cy="69842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Развитие творческих способностей, самостоятельности.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67544" y="1052736"/>
            <a:ext cx="8147248" cy="5001419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Придумывание рассказов, сказок.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Примеры: расставь палочки так чтобы белая была между красной и синей, а рядом с синей, жёлтая. По аналогии другие задания дети задают друг другу.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Придуманный сюжет - как попасть в волшебную страну, решив правильно задачу и т.п.Поезд из 3-х вагонов: розового, жёлтого и голубого цвета, при этом голубой в середине, а розовый не первый. В какой последовательности сцепить вагоны? Сколько пассажиров едет всего в поезде? 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Палочки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Кюизенера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таблички с примерами.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1.И/У «Палочки можно складывать.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-Дети, возьмите в левую руку жёлтую палочку, а в правую - красную.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-Какие числа у вас?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-Что получится если числа сложить? Найдите палочку равную сумме красной и жёлтой. Выложите перед собой ваше действие с помощью цифр и знаков: 4 + 5 = 9. </a:t>
            </a:r>
            <a:endParaRPr lang="ru-RU" sz="1600" dirty="0" smtClean="0"/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1">
              <a:buNone/>
            </a:pPr>
            <a:endParaRPr lang="ru-RU" sz="2200" dirty="0"/>
          </a:p>
        </p:txBody>
      </p:sp>
      <p:pic>
        <p:nvPicPr>
          <p:cNvPr id="5" name="Рисунок 4" descr="17_1__enl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1215035">
            <a:off x="197452" y="4578688"/>
            <a:ext cx="2359650" cy="20426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8722161">
            <a:off x="2264907" y="4884354"/>
            <a:ext cx="2003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Симметричное конструирование</a:t>
            </a:r>
            <a:endParaRPr lang="ru-RU" b="1" dirty="0"/>
          </a:p>
        </p:txBody>
      </p:sp>
      <p:pic>
        <p:nvPicPr>
          <p:cNvPr id="7" name="Picture 7" descr="C:\Users\skobe\Desktop\дидактические игры\Untitled-11-300x2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4509120"/>
            <a:ext cx="2857500" cy="2133600"/>
          </a:xfrm>
          <a:prstGeom prst="rect">
            <a:avLst/>
          </a:prstGeom>
          <a:noFill/>
        </p:spPr>
      </p:pic>
      <p:pic>
        <p:nvPicPr>
          <p:cNvPr id="10" name="Picture 2" descr="C:\Users\Мама\Documents\Цветные палочки\1.Картинки из книги\Цв. палочки 10-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725144"/>
            <a:ext cx="1152128" cy="164437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solidFill>
                  <a:srgbClr val="FF0000"/>
                </a:solidFill>
                <a:latin typeface="Ariston" pitchFamily="66" charset="0"/>
              </a:rPr>
              <a:t>Упражнение с палочками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395288" y="1196975"/>
            <a:ext cx="4038600" cy="2189163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1200" dirty="0" smtClean="0"/>
              <a:t>Воспитатель предлагает детям упражнения в игровой форме. Это основной метод обучения, позволяющий наиболее эффективно использовать палочки. Занятия с палочками рекомендуется проводить систематически, индивидуальные упражнения чередовать с коллективными.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200" dirty="0" smtClean="0"/>
              <a:t>В играх с палочками, которые могут носить соревновательный характер, ребенку следует предоставлять возможность проявления самостоятельности в поиске решения или ответа на поставленный вопрос, учить выдвигать предположения и их проверять, осуществлять практические и мысленные пробы. 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sz="quarter" idx="2"/>
          </p:nvPr>
        </p:nvSpPr>
        <p:spPr>
          <a:xfrm>
            <a:off x="4643438" y="1196975"/>
            <a:ext cx="4038600" cy="218916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1200" smtClean="0"/>
              <a:t>В процессе выполнения заданий используются инструкция (целостная для старших, расчлененная для младших), пояснения, разъяснения, указания, вопросы, словесные отчеты детей о выполнении задания, контроль, оценка.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200" smtClean="0"/>
              <a:t>Сравнение, анализ, синтез, обобщение, классификация и сериация выступают не только как познавательные процессы, операции, умственные действия, но и как методические приемы, определяющие путь, по которому движется мысль ребенка при выполнении упражнений.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200" smtClean="0"/>
              <a:t>Достаточно эффективным оказывается использование палочек в индивидуально-коррекционной работе с детьми, отстающими в развитии. Палочки могут использоваться для выполнения диагностических заданий. (Отсюда и определение палочек как универсального дидактического материала.)</a:t>
            </a:r>
          </a:p>
        </p:txBody>
      </p:sp>
      <p:sp>
        <p:nvSpPr>
          <p:cNvPr id="36871" name="Rectangle 7"/>
          <p:cNvSpPr>
            <a:spLocks noGrp="1" noChangeArrowheads="1"/>
          </p:cNvSpPr>
          <p:nvPr>
            <p:ph sz="quarter" idx="3"/>
          </p:nvPr>
        </p:nvSpPr>
        <p:spPr>
          <a:xfrm>
            <a:off x="323850" y="4005263"/>
            <a:ext cx="4038600" cy="218916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1200" smtClean="0"/>
              <a:t>Упражнения могут носить комплексный характер, позволяя решать одновременно несколько задач. задачи: составление «поездов» одинаковой длины из двух, трех, четырех и т.д. «вагонов», измерение одной и той же палочкой-меркой разных палочек, одинаковых палочек разными мерками-палочками, измерение простой и составной меркой .Подбор упражнений осуществляется с учетом возможностей детей, уровня их развития, интереса к решению интеллектуальных и практических задач. При отборе упражнений учитывается их взаимосвязь и сочетаемость с общей системой упражнений, проводимых с помощью других дидактических средств. </a:t>
            </a:r>
          </a:p>
        </p:txBody>
      </p:sp>
      <p:sp>
        <p:nvSpPr>
          <p:cNvPr id="36872" name="Rectangle 8"/>
          <p:cNvSpPr>
            <a:spLocks noGrp="1" noChangeArrowheads="1"/>
          </p:cNvSpPr>
          <p:nvPr>
            <p:ph sz="quarter" idx="4"/>
          </p:nvPr>
        </p:nvSpPr>
        <p:spPr>
          <a:xfrm>
            <a:off x="4643438" y="4668838"/>
            <a:ext cx="4038600" cy="21891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1200" smtClean="0"/>
              <a:t>Сначала детей целесообразно познакомить с набором палочек, рассмотреть с ними, из чего он состоит. Можно предложить детям постройку или аппликацию из цветных палочек. В ходе свободного манипулирования и игры внимание ребенка надо обратить на то, что удобнее использовать палочки таким образом, чтобы они соприкасались со столом наибольшей поверхностью, в таком положении они наиболее устойчивы. 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>
            <a:extLst>
              <a:ext uri="{FF2B5EF4-FFF2-40B4-BE49-F238E27FC236}">
                <a16:creationId xmlns="" xmlns:a16="http://schemas.microsoft.com/office/drawing/2014/main" id="{6D1E35F2-6573-4009-86FA-C2A93EACCAA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 flipH="1" flipV="1">
            <a:off x="10476655" y="3140969"/>
            <a:ext cx="288031" cy="6480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F74BB82-7458-412D-895B-BC1E869E83D6}"/>
              </a:ext>
            </a:extLst>
          </p:cNvPr>
          <p:cNvSpPr/>
          <p:nvPr/>
        </p:nvSpPr>
        <p:spPr>
          <a:xfrm>
            <a:off x="899593" y="404664"/>
            <a:ext cx="727280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ctr"/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результатов диагностики уровня развития  детей </a:t>
            </a: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показал положительную динамику.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роведенная диагностика 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показала , что </a:t>
            </a:r>
            <a:r>
              <a:rPr lang="ru-RU" altLang="ru-RU" sz="2800" dirty="0" smtClean="0">
                <a:solidFill>
                  <a:prstClr val="black"/>
                </a:solidFill>
                <a:latin typeface="Times New Roman"/>
              </a:rPr>
              <a:t>использование </a:t>
            </a:r>
            <a:r>
              <a:rPr lang="ru-RU" altLang="ru-RU" sz="2800" b="1" dirty="0" smtClean="0">
                <a:solidFill>
                  <a:prstClr val="black"/>
                </a:solidFill>
                <a:latin typeface="Times New Roman"/>
              </a:rPr>
              <a:t>Палочек </a:t>
            </a:r>
            <a:r>
              <a:rPr lang="ru-RU" altLang="ru-RU" sz="2800" b="1" dirty="0" err="1" smtClean="0">
                <a:solidFill>
                  <a:prstClr val="black"/>
                </a:solidFill>
                <a:latin typeface="Times New Roman"/>
              </a:rPr>
              <a:t>Кюизенера</a:t>
            </a:r>
            <a:r>
              <a:rPr lang="ru-RU" altLang="ru-RU" sz="28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altLang="ru-RU" sz="2800" dirty="0" smtClean="0">
                <a:solidFill>
                  <a:prstClr val="black"/>
                </a:solidFill>
                <a:latin typeface="Times New Roman"/>
              </a:rPr>
              <a:t>в совместной и самостоятельной игровой деятельности, включение в учебно-образовательный процесс совершенствует процесс формирования элементарных математических представлений, повышает интерес детей к занятиям математикой, а также способствует развитию умственных способностей дошкольников.</a:t>
            </a:r>
            <a:endParaRPr lang="ru-RU" altLang="ru-RU" sz="2800" u="sng" dirty="0" smtClean="0">
              <a:solidFill>
                <a:prstClr val="black"/>
              </a:solidFill>
              <a:latin typeface="Times New Roman"/>
            </a:endParaRPr>
          </a:p>
          <a:p>
            <a:pPr marL="457200" indent="-457200"/>
            <a:endParaRPr lang="ru-RU" sz="2000" b="1" dirty="0" smtClean="0"/>
          </a:p>
          <a:p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9751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714348" y="2214554"/>
            <a:ext cx="800105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2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2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/>
              <a:t>Литература</a:t>
            </a:r>
            <a:endParaRPr lang="ru-RU" b="1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ru-RU" dirty="0" smtClean="0"/>
              <a:t>1</a:t>
            </a:r>
            <a:r>
              <a:rPr lang="ru-RU" sz="2200" dirty="0" smtClean="0"/>
              <a:t>.  Л.Д. Комарова. Как работать с палочками </a:t>
            </a:r>
            <a:r>
              <a:rPr lang="ru-RU" sz="2200" dirty="0" err="1" smtClean="0"/>
              <a:t>Кюизенера</a:t>
            </a:r>
            <a:r>
              <a:rPr lang="ru-RU" sz="2200" dirty="0" smtClean="0"/>
              <a:t>?.- игры и упражнения по обучению математике детей 5-7 лет.- Москва,2008</a:t>
            </a:r>
          </a:p>
          <a:p>
            <a:pPr lvl="1"/>
            <a:r>
              <a:rPr lang="ru-RU" sz="2200" dirty="0" smtClean="0"/>
              <a:t>2. Волшебные дорожки.- Альбом-игра для самых-самых маленьких.</a:t>
            </a:r>
          </a:p>
          <a:p>
            <a:pPr lvl="1"/>
            <a:r>
              <a:rPr lang="ru-RU" sz="2200" dirty="0" smtClean="0"/>
              <a:t>3. Дом с колокольчиками.- Альбом-игра для детей 4-5 лет.</a:t>
            </a:r>
          </a:p>
          <a:p>
            <a:pPr lvl="1"/>
            <a:r>
              <a:rPr lang="ru-RU" sz="2200" dirty="0" smtClean="0"/>
              <a:t>4. На золотом крыльце сидели.- Альбом-игра для подготовки к обучению в школе.</a:t>
            </a:r>
            <a:endParaRPr lang="ru-RU" sz="22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414592" cy="1323579"/>
          </a:xfrm>
        </p:spPr>
        <p:txBody>
          <a:bodyPr>
            <a:normAutofit/>
          </a:bodyPr>
          <a:lstStyle/>
          <a:p>
            <a:r>
              <a:rPr lang="ru-RU" sz="1600" dirty="0"/>
              <a:t>  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2000" b="1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755576" y="535155"/>
            <a:ext cx="8388424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СОСТАВ УЧАСТНИКОВ ГРУППЫ: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воспитатель, воспитанники группы 5-6 лет, родители.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ФОРМЫ ОРГАНИЗАЦИИ ПРОЕКТА: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НОД (ФЕМП, конструирование)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Консультации.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КВН.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Открытые занятия.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Родительское собрание.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Индивидуальная работа.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ЭТАП – ПОДГОТОВИТЕЛЬНЫЙ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Определение цели и задач проекта.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Изучение литературы по вопросу.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Разработка план – графика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раелизуемого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проекта.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необходимых условий для реализации проекта по внедрению технологии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Совместное изготовление с родителями палочек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Кюизнера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Накопление методических материалов, разработка рекомендаций по проблеме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II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ЭТАП – ОСНОВНОЙ (ПРАКТИЧЕСКИЙ)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Внедрение в образовательный процесс эффективных методов и приемов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 использованию палочек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Кюизенера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ru-RU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" descr="C:\Users\skobe\Desktop\для проекта\20181127_070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196752"/>
            <a:ext cx="3072341" cy="1728192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725144"/>
            <a:ext cx="3449901" cy="194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98821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836712"/>
            <a:ext cx="7344816" cy="5184576"/>
          </a:xfrm>
        </p:spPr>
        <p:txBody>
          <a:bodyPr>
            <a:norm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 – ЗАКЛЮЧИТЕЛЬНЫЙ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Мониторинг математического развития детей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Презентация проекта «Палочки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Кюизенера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для воспитателей ДОУ</a:t>
            </a:r>
          </a:p>
          <a:p>
            <a:pPr algn="l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ПРОЕКТА: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познавательных способностей, повышение познавательного интереса к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математике.Повышение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педагогической компетенции воспитателей, родителей в математическом развитии дошкольников.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МЕТОДИЧЕСКИЙ ПРОДУКТ-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система занятий по работе с детьми.</a:t>
            </a:r>
          </a:p>
          <a:p>
            <a:pPr algn="l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ИТОГОВЫЙ ПРОДУКТ-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Презентация проекта, создание и представление  интерактивной игры для педагогов ДОУ; мастер-класс для педагогов.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1800" b="1" dirty="0">
              <a:solidFill>
                <a:srgbClr val="0099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3" y="5163932"/>
            <a:ext cx="2880320" cy="162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97717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620688"/>
            <a:ext cx="7920880" cy="5832648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Содержание проекта.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1 этап – диагностический этап.(.</a:t>
            </a:r>
            <a:r>
              <a:rPr lang="ru-RU" sz="1600" b="1" dirty="0" smtClean="0">
                <a:solidFill>
                  <a:schemeClr val="tx1"/>
                </a:solidFill>
              </a:rPr>
              <a:t>09.2017 </a:t>
            </a:r>
            <a:r>
              <a:rPr lang="ru-RU" sz="1600" b="1" dirty="0" smtClean="0">
                <a:solidFill>
                  <a:schemeClr val="tx1"/>
                </a:solidFill>
              </a:rPr>
              <a:t>по </a:t>
            </a:r>
            <a:r>
              <a:rPr lang="ru-RU" sz="1600" b="1" dirty="0" smtClean="0">
                <a:solidFill>
                  <a:schemeClr val="tx1"/>
                </a:solidFill>
              </a:rPr>
              <a:t>05.2018г</a:t>
            </a:r>
            <a:r>
              <a:rPr lang="ru-RU" sz="1600" b="1" dirty="0" smtClean="0">
                <a:solidFill>
                  <a:schemeClr val="tx1"/>
                </a:solidFill>
              </a:rPr>
              <a:t>)</a:t>
            </a:r>
          </a:p>
          <a:p>
            <a:pPr lvl="0" algn="l"/>
            <a:r>
              <a:rPr lang="ru-RU" sz="1600" b="1" dirty="0" smtClean="0">
                <a:solidFill>
                  <a:schemeClr val="tx1"/>
                </a:solidFill>
              </a:rPr>
              <a:t>Диагностика уровня развития ребёнка.</a:t>
            </a:r>
          </a:p>
          <a:p>
            <a:pPr lvl="0" algn="l"/>
            <a:r>
              <a:rPr lang="ru-RU" sz="1600" b="1" dirty="0" smtClean="0">
                <a:solidFill>
                  <a:schemeClr val="tx1"/>
                </a:solidFill>
              </a:rPr>
              <a:t>Анкетирование родителей.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Анализ результатов.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 2 этап – основной (практический).(</a:t>
            </a:r>
            <a:r>
              <a:rPr lang="ru-RU" sz="1600" b="1" dirty="0" smtClean="0">
                <a:solidFill>
                  <a:schemeClr val="tx1"/>
                </a:solidFill>
              </a:rPr>
              <a:t>01.2018г </a:t>
            </a:r>
            <a:r>
              <a:rPr lang="ru-RU" sz="1600" b="1" dirty="0" smtClean="0">
                <a:solidFill>
                  <a:schemeClr val="tx1"/>
                </a:solidFill>
              </a:rPr>
              <a:t>по </a:t>
            </a:r>
            <a:r>
              <a:rPr lang="ru-RU" sz="1600" b="1" dirty="0" smtClean="0">
                <a:solidFill>
                  <a:schemeClr val="tx1"/>
                </a:solidFill>
              </a:rPr>
              <a:t>05.201г</a:t>
            </a:r>
            <a:r>
              <a:rPr lang="ru-RU" sz="1600" b="1" dirty="0" smtClean="0">
                <a:solidFill>
                  <a:schemeClr val="tx1"/>
                </a:solidFill>
              </a:rPr>
              <a:t>.)</a:t>
            </a:r>
          </a:p>
          <a:p>
            <a:pPr lvl="0" algn="l"/>
            <a:r>
              <a:rPr lang="ru-RU" sz="1600" b="1" dirty="0" smtClean="0">
                <a:solidFill>
                  <a:schemeClr val="tx1"/>
                </a:solidFill>
              </a:rPr>
              <a:t>Повышение компетентности педагогов и родителей по данной проблеме.</a:t>
            </a:r>
          </a:p>
          <a:p>
            <a:pPr lvl="0" algn="l"/>
            <a:r>
              <a:rPr lang="ru-RU" sz="1600" b="1" dirty="0" smtClean="0">
                <a:solidFill>
                  <a:schemeClr val="tx1"/>
                </a:solidFill>
              </a:rPr>
              <a:t>Организация цикл занятий с цветными палочками </a:t>
            </a:r>
            <a:r>
              <a:rPr lang="ru-RU" sz="1600" b="1" dirty="0" err="1" smtClean="0">
                <a:solidFill>
                  <a:schemeClr val="tx1"/>
                </a:solidFill>
              </a:rPr>
              <a:t>Кюизенера</a:t>
            </a:r>
            <a:r>
              <a:rPr lang="ru-RU" sz="1600" b="1" dirty="0" smtClean="0">
                <a:solidFill>
                  <a:schemeClr val="tx1"/>
                </a:solidFill>
              </a:rPr>
              <a:t>.</a:t>
            </a:r>
          </a:p>
          <a:p>
            <a:pPr lvl="0" algn="l"/>
            <a:r>
              <a:rPr lang="ru-RU" sz="1600" b="1" dirty="0" smtClean="0">
                <a:solidFill>
                  <a:schemeClr val="tx1"/>
                </a:solidFill>
              </a:rPr>
              <a:t>Организация игр с цветными палочками </a:t>
            </a:r>
            <a:r>
              <a:rPr lang="ru-RU" sz="1600" b="1" dirty="0" err="1" smtClean="0">
                <a:solidFill>
                  <a:schemeClr val="tx1"/>
                </a:solidFill>
              </a:rPr>
              <a:t>Кюизенра</a:t>
            </a:r>
            <a:r>
              <a:rPr lang="ru-RU" sz="1600" b="1" dirty="0" smtClean="0">
                <a:solidFill>
                  <a:schemeClr val="tx1"/>
                </a:solidFill>
              </a:rPr>
              <a:t> в совместной деятельности педагога и детей, в самостоятельной  деятельности.</a:t>
            </a:r>
          </a:p>
          <a:p>
            <a:pPr lvl="0" algn="l"/>
            <a:r>
              <a:rPr lang="ru-RU" sz="1600" b="1" dirty="0" smtClean="0">
                <a:solidFill>
                  <a:schemeClr val="tx1"/>
                </a:solidFill>
              </a:rPr>
              <a:t>Комплектация дидактического стола: набором цветных палочек </a:t>
            </a:r>
            <a:r>
              <a:rPr lang="ru-RU" sz="1600" b="1" dirty="0" err="1" smtClean="0">
                <a:solidFill>
                  <a:schemeClr val="tx1"/>
                </a:solidFill>
              </a:rPr>
              <a:t>Кюизенера</a:t>
            </a:r>
            <a:r>
              <a:rPr lang="ru-RU" sz="1600" b="1" dirty="0" smtClean="0">
                <a:solidFill>
                  <a:schemeClr val="tx1"/>
                </a:solidFill>
              </a:rPr>
              <a:t>, дидактическими играми, альбомами. Подбор, разработка и изготовление дидактического материала. Создание презентации «Игры с палочками </a:t>
            </a:r>
            <a:r>
              <a:rPr lang="ru-RU" sz="1600" b="1" dirty="0" err="1" smtClean="0">
                <a:solidFill>
                  <a:schemeClr val="tx1"/>
                </a:solidFill>
              </a:rPr>
              <a:t>Кюизенера</a:t>
            </a:r>
            <a:r>
              <a:rPr lang="ru-RU" sz="1600" b="1" dirty="0" smtClean="0">
                <a:solidFill>
                  <a:schemeClr val="tx1"/>
                </a:solidFill>
              </a:rPr>
              <a:t>» (схемы, инструкции, образцы)</a:t>
            </a:r>
          </a:p>
          <a:p>
            <a:pPr lvl="0" algn="l"/>
            <a:r>
              <a:rPr lang="ru-RU" sz="1600" b="1" dirty="0" smtClean="0">
                <a:solidFill>
                  <a:schemeClr val="tx1"/>
                </a:solidFill>
              </a:rPr>
              <a:t>Оборудование уголка занимательной математики с учётом присутствия дидактического материала и пособия.</a:t>
            </a:r>
          </a:p>
          <a:p>
            <a:pPr lvl="0" algn="l"/>
            <a:r>
              <a:rPr lang="ru-RU" sz="1600" b="1" dirty="0" smtClean="0">
                <a:solidFill>
                  <a:schemeClr val="tx1"/>
                </a:solidFill>
              </a:rPr>
              <a:t>Выпуск совместного альбома с зарисовками  придуманных  из палочек изображений, сюжетов и сказок.</a:t>
            </a:r>
          </a:p>
          <a:p>
            <a:pPr lvl="0" algn="l"/>
            <a:r>
              <a:rPr lang="ru-RU" sz="1600" b="1" dirty="0" smtClean="0">
                <a:solidFill>
                  <a:schemeClr val="tx1"/>
                </a:solidFill>
              </a:rPr>
              <a:t>Создание интерактивной игры с использованием палочек </a:t>
            </a:r>
            <a:r>
              <a:rPr lang="ru-RU" sz="1600" b="1" dirty="0" err="1" smtClean="0">
                <a:solidFill>
                  <a:schemeClr val="tx1"/>
                </a:solidFill>
              </a:rPr>
              <a:t>Кюизенера</a:t>
            </a:r>
            <a:r>
              <a:rPr lang="ru-RU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3 этап – обобщающий.(</a:t>
            </a:r>
            <a:r>
              <a:rPr lang="ru-RU" sz="1600" b="1" dirty="0" smtClean="0">
                <a:solidFill>
                  <a:schemeClr val="tx1"/>
                </a:solidFill>
              </a:rPr>
              <a:t>04.2018-05.2018г</a:t>
            </a:r>
            <a:r>
              <a:rPr lang="ru-RU" sz="1600" b="1" dirty="0" smtClean="0">
                <a:solidFill>
                  <a:schemeClr val="tx1"/>
                </a:solidFill>
              </a:rPr>
              <a:t>)</a:t>
            </a:r>
          </a:p>
          <a:p>
            <a:pPr lvl="0" algn="l"/>
            <a:r>
              <a:rPr lang="ru-RU" sz="1600" b="1" dirty="0" smtClean="0">
                <a:solidFill>
                  <a:schemeClr val="tx1"/>
                </a:solidFill>
              </a:rPr>
              <a:t>Анализ степени достижения поставленной цели.</a:t>
            </a:r>
          </a:p>
          <a:p>
            <a:pPr lvl="0" algn="l"/>
            <a:endParaRPr lang="ru-RU" sz="1600" dirty="0" smtClean="0">
              <a:solidFill>
                <a:schemeClr val="tx1"/>
              </a:solidFill>
            </a:endParaRPr>
          </a:p>
          <a:p>
            <a:pPr algn="l"/>
            <a:r>
              <a:rPr lang="ru-RU" sz="1600" dirty="0" smtClean="0">
                <a:solidFill>
                  <a:schemeClr val="tx1"/>
                </a:solidFill>
              </a:rPr>
              <a:t> </a:t>
            </a: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 </a:t>
            </a:r>
          </a:p>
          <a:p>
            <a:r>
              <a:rPr lang="ru-RU" sz="1800" dirty="0" smtClean="0"/>
              <a:t> </a:t>
            </a:r>
          </a:p>
          <a:p>
            <a:pPr lvl="0" algn="l"/>
            <a:endParaRPr lang="ru-RU" sz="1800" dirty="0" smtClean="0">
              <a:solidFill>
                <a:schemeClr val="tx1"/>
              </a:solidFill>
            </a:endParaRPr>
          </a:p>
          <a:p>
            <a:pPr algn="just"/>
            <a:endParaRPr lang="ru-RU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241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76673"/>
            <a:ext cx="7772400" cy="1008112"/>
          </a:xfrm>
        </p:spPr>
        <p:txBody>
          <a:bodyPr>
            <a:noAutofit/>
          </a:bodyPr>
          <a:lstStyle/>
          <a:p>
            <a:pPr algn="l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 уровню сложности упражнения с палочками </a:t>
            </a:r>
            <a:r>
              <a:rPr lang="ru-RU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Кюизенера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нужно разделить на два этапа.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1916832"/>
            <a:ext cx="7344816" cy="3744416"/>
          </a:xfrm>
        </p:spPr>
        <p:txBody>
          <a:bodyPr>
            <a:no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ru-RU" sz="1800" dirty="0">
                <a:solidFill>
                  <a:schemeClr val="tx1"/>
                </a:solidFill>
              </a:rPr>
              <a:t>На первом этапе палочки используются как игровой материал. Дети играют с ними, как с обычными кубиками и палочками, создают различные конфигурации. Их привлекают конкретные образы, а также качественные характеристики материала — цвет, </a:t>
            </a:r>
            <a:r>
              <a:rPr lang="ru-RU" sz="1800" dirty="0" smtClean="0">
                <a:solidFill>
                  <a:schemeClr val="tx1"/>
                </a:solidFill>
              </a:rPr>
              <a:t>размер</a:t>
            </a:r>
            <a:r>
              <a:rPr lang="ru-RU" sz="1800" dirty="0">
                <a:solidFill>
                  <a:schemeClr val="tx1"/>
                </a:solidFill>
              </a:rPr>
              <a:t>, форма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 algn="l">
              <a:buFont typeface="Wingdings" pitchFamily="2" charset="2"/>
              <a:buChar char="Ø"/>
            </a:pPr>
            <a:endParaRPr lang="ru-RU" sz="1800" dirty="0">
              <a:solidFill>
                <a:schemeClr val="tx1"/>
              </a:solidFill>
            </a:endParaRPr>
          </a:p>
          <a:p>
            <a:pPr marL="342900" indent="-342900" algn="l">
              <a:buFont typeface="Wingdings" pitchFamily="2" charset="2"/>
              <a:buChar char="Ø"/>
            </a:pPr>
            <a:r>
              <a:rPr lang="ru-RU" sz="1800" dirty="0">
                <a:solidFill>
                  <a:schemeClr val="tx1"/>
                </a:solidFill>
              </a:rPr>
              <a:t>На втором этапе палочки выступают уже как средство обучения арифметике. Пространственно-количественные характеристики не столь очевидны для детей, как цвет, форма, размер. Открыть их можно в совместной деятельности взрослого и ребенка. При этом взрослый не ограничивается внешним показом и прочтением готовых конфигураций, а дает возможность выбирать действие самому ребенку. Тогда игра будет радостным открытием нового. Ребенок быстро научится переводить (декодировать) игру красок в числовые отношения, постигать законы загадочного мира чисел.</a:t>
            </a:r>
          </a:p>
        </p:txBody>
      </p:sp>
    </p:spTree>
    <p:extLst>
      <p:ext uri="{BB962C8B-B14F-4D97-AF65-F5344CB8AC3E}">
        <p14:creationId xmlns="" xmlns:p14="http://schemas.microsoft.com/office/powerpoint/2010/main" val="62554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20040"/>
            <a:ext cx="757242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Палочки </a:t>
            </a:r>
            <a:r>
              <a:rPr lang="ru-RU" dirty="0" err="1" smtClean="0"/>
              <a:t>Кюйзенера</a:t>
            </a:r>
            <a:r>
              <a:rPr lang="ru-RU" dirty="0" smtClean="0"/>
              <a:t> при знакомстве с  цветом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412776"/>
            <a:ext cx="76328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Палочки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Кюйзенера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не заменимый материал при знакомстве детей с сенсорными эталонами.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ними можно учиться соотносить цвета, узнавать их, выбирать заданный цвет из множества других и многое другое.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этом качественном раздаточном материале легко организовать такие игры на развитие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цветовосприятия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как: «Продолжи дорожку», «Постой как у меня», «Продолжи ряд», «Чего не хватает?»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Знакомя дошкольников с фигурами, палочки дают возможность выложить любую фигуру, выложить несколько фигур и сравнить их (количество палочек необходимых для выкладывания той или иной фигуры, количество углов у фигур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ru-RU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5220072" y="4293096"/>
            <a:ext cx="3234122" cy="2187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581128"/>
            <a:ext cx="3600400" cy="202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Палочки  </a:t>
            </a:r>
            <a:r>
              <a:rPr lang="ru-RU" sz="3200" b="1" dirty="0" err="1" smtClean="0">
                <a:solidFill>
                  <a:srgbClr val="0070C0"/>
                </a:solidFill>
              </a:rPr>
              <a:t>Кюизенера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при знакомстве с цифрой и буквой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 descr="P10308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0490" y="2924944"/>
            <a:ext cx="1333510" cy="1000132"/>
          </a:xfrm>
          <a:prstGeom prst="rect">
            <a:avLst/>
          </a:prstGeom>
        </p:spPr>
      </p:pic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861048"/>
            <a:ext cx="422447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95536" y="1340769"/>
            <a:ext cx="78488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Знакомя детей с цифрой , прежде чем научить ее записывать, я прошу детей выложить ее зрительный образ на столе из различного материала, очень удобно выкладывать цифры и буквы палочками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Кюйзенера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дальнейшем, для развития зрительного внимания и закрепления образа цифры или буквы можно организовывать игры: «Какого элемента не хватает», «Отремонтируй букву» и т.д. При этом для детей с нарушением зрения цветные элементы служат дополнительной подсказкой.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429000"/>
            <a:ext cx="2376264" cy="3263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Палочки </a:t>
            </a:r>
            <a:r>
              <a:rPr lang="ru-RU" sz="2800" b="1" dirty="0" err="1" smtClean="0">
                <a:solidFill>
                  <a:srgbClr val="002060"/>
                </a:solidFill>
              </a:rPr>
              <a:t>Кюйзенера</a:t>
            </a:r>
            <a:r>
              <a:rPr lang="ru-RU" sz="2800" b="1" dirty="0" smtClean="0">
                <a:solidFill>
                  <a:srgbClr val="002060"/>
                </a:solidFill>
              </a:rPr>
              <a:t> развивают творчество дошкольников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412776"/>
            <a:ext cx="5366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конструктивных  способностей развивает умственные способности, развивают творчество, фантазию детей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Мы приобрели палочки на подгруппу детей и используем их как элемент в организованной образовательной деятельности, в самостоятельной деятельности и для индивидуальной работе.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Палочки легко моются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храняться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Советую всем педагогам кто еще не познакомился с этим удивительным материалом обязательно с ним познакомиться.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484784"/>
            <a:ext cx="2376264" cy="38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556793"/>
            <a:ext cx="1450504" cy="19442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E7EEC8D-F8F3-4842-9A7F-0E652A00D7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509120"/>
            <a:ext cx="2575965" cy="1945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797152"/>
            <a:ext cx="3299912" cy="18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Палочки </a:t>
            </a:r>
            <a:r>
              <a:rPr lang="ru-RU" sz="2400" b="1" dirty="0" err="1" smtClean="0">
                <a:solidFill>
                  <a:srgbClr val="002060"/>
                </a:solidFill>
              </a:rPr>
              <a:t>Кюйзенера</a:t>
            </a:r>
            <a:r>
              <a:rPr lang="ru-RU" sz="2400" b="1" dirty="0" smtClean="0">
                <a:solidFill>
                  <a:srgbClr val="002060"/>
                </a:solidFill>
              </a:rPr>
              <a:t> при знакомстве в величиной предметов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1340768"/>
            <a:ext cx="80312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Знакомя детей с величиной предметов тоже необходимы палочки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Кюйзенера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Сними легко построить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сереационный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ряд, как от самой высокой до самой низкой палочки, так и наоборот. С ними можно измерять предметы, палочки могут служить зрительным ориентиром при соотнесение предметов по величине</a:t>
            </a:r>
            <a:endParaRPr lang="ru-RU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76588">
            <a:off x="146609" y="3658809"/>
            <a:ext cx="307234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708920"/>
            <a:ext cx="3279687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948264" y="1600201"/>
            <a:ext cx="1738536" cy="532655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05923">
            <a:off x="6604748" y="3083098"/>
            <a:ext cx="2044899" cy="2786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06217">
            <a:off x="2572157" y="4765998"/>
            <a:ext cx="3423026" cy="1925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514</TotalTime>
  <Words>1175</Words>
  <Application>Microsoft Office PowerPoint</Application>
  <PresentationFormat>Экран (4:3)</PresentationFormat>
  <Paragraphs>119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Тема1</vt:lpstr>
      <vt:lpstr>Специальное оформление</vt:lpstr>
      <vt:lpstr>    Проект. Тема: «Палочки Кюизенера, как дидактическое  средство развития математических способностей у  дошкольников.      </vt:lpstr>
      <vt:lpstr>     </vt:lpstr>
      <vt:lpstr>Слайд 3</vt:lpstr>
      <vt:lpstr>Слайд 4</vt:lpstr>
      <vt:lpstr>По уровню сложности упражнения с палочками Кюизенера нужно разделить на два этапа.</vt:lpstr>
      <vt:lpstr>Палочки Кюйзенера при знакомстве с  цветом</vt:lpstr>
      <vt:lpstr>Палочки  Кюизенера при знакомстве с цифрой и буквой</vt:lpstr>
      <vt:lpstr>Палочки Кюйзенера развивают творчество дошкольников</vt:lpstr>
      <vt:lpstr>Палочки Кюйзенера при знакомстве в величиной предметов</vt:lpstr>
      <vt:lpstr>Палочки Кюйзенера при развитии конструктивной деятельности</vt:lpstr>
      <vt:lpstr>Для упражнения в счете и отсчете предметов, освоение системы координат, развития представления о симметрии.</vt:lpstr>
      <vt:lpstr>Развитие творческих способностей, самостоятельности. </vt:lpstr>
      <vt:lpstr>Упражнение с палочками.</vt:lpstr>
      <vt:lpstr>Слайд 14</vt:lpstr>
      <vt:lpstr>Литература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Игры с палочками Кюйзера</dc:title>
  <dc:creator>превет</dc:creator>
  <cp:lastModifiedBy>skobelkina.n@outlook.com</cp:lastModifiedBy>
  <cp:revision>24</cp:revision>
  <dcterms:created xsi:type="dcterms:W3CDTF">2016-02-23T08:51:56Z</dcterms:created>
  <dcterms:modified xsi:type="dcterms:W3CDTF">2019-10-17T13:37:27Z</dcterms:modified>
</cp:coreProperties>
</file>