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8" r:id="rId1"/>
  </p:sldMasterIdLst>
  <p:notesMasterIdLst>
    <p:notesMasterId r:id="rId18"/>
  </p:notesMasterIdLst>
  <p:sldIdLst>
    <p:sldId id="332" r:id="rId2"/>
    <p:sldId id="337" r:id="rId3"/>
    <p:sldId id="338" r:id="rId4"/>
    <p:sldId id="339" r:id="rId5"/>
    <p:sldId id="340" r:id="rId6"/>
    <p:sldId id="334" r:id="rId7"/>
    <p:sldId id="342" r:id="rId8"/>
    <p:sldId id="343" r:id="rId9"/>
    <p:sldId id="344" r:id="rId10"/>
    <p:sldId id="345" r:id="rId11"/>
    <p:sldId id="346" r:id="rId12"/>
    <p:sldId id="347" r:id="rId13"/>
    <p:sldId id="349" r:id="rId14"/>
    <p:sldId id="350" r:id="rId15"/>
    <p:sldId id="353" r:id="rId16"/>
    <p:sldId id="35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66FF"/>
    <a:srgbClr val="DAA600"/>
    <a:srgbClr val="B4B000"/>
    <a:srgbClr val="CCCC00"/>
    <a:srgbClr val="9BBB59"/>
    <a:srgbClr val="FFC000"/>
    <a:srgbClr val="F6BB00"/>
    <a:srgbClr val="6A68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730" autoAdjust="0"/>
  </p:normalViewPr>
  <p:slideViewPr>
    <p:cSldViewPr>
      <p:cViewPr>
        <p:scale>
          <a:sx n="78" d="100"/>
          <a:sy n="78" d="100"/>
        </p:scale>
        <p:origin x="-102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1999-9B6E-46F9-872C-7C160DD32022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55-5F8B-4B1C-8892-56F63DE5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8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5F055-5F8B-4B1C-8892-56F63DE576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1">
                <a:lumMod val="67000"/>
                <a:lumOff val="33000"/>
              </a:schemeClr>
            </a:gs>
            <a:gs pos="99000">
              <a:srgbClr val="F0EBD5"/>
            </a:gs>
            <a:gs pos="98000">
              <a:srgbClr val="D1C39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D3-5939-47E8-960C-BC21B9EF7F61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21332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Заголовок 1"/>
          <p:cNvSpPr txBox="1">
            <a:spLocks/>
          </p:cNvSpPr>
          <p:nvPr/>
        </p:nvSpPr>
        <p:spPr bwMode="auto">
          <a:xfrm>
            <a:off x="392877" y="242088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dirty="0">
                <a:latin typeface="+mj-lt"/>
              </a:rPr>
              <a:t>Модельная программа и публичная декларация целей и задач Департамента образования и молодежной политики Ханты-Мансийского автономного округа – Югры </a:t>
            </a:r>
          </a:p>
          <a:p>
            <a:r>
              <a:rPr lang="ru-RU" sz="2400" dirty="0">
                <a:latin typeface="+mj-lt"/>
              </a:rPr>
              <a:t>на 2019 – 2024 годы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4581288" y="501475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Директор Департамента образования и молодежной политики Ханты-Мансийского автономного округа –Югры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А.А.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Дренин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15616" y="537952"/>
            <a:ext cx="684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dirty="0">
                <a:latin typeface="+mn-lt"/>
              </a:rPr>
              <a:t>Департамент образования и молодежной политики</a:t>
            </a:r>
          </a:p>
          <a:p>
            <a:r>
              <a:rPr lang="ru-RU" sz="2000" dirty="0">
                <a:latin typeface="+mn-lt"/>
              </a:rPr>
              <a:t>Ханты-Мансийского автономного округа – Югры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62086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76672"/>
            <a:ext cx="91439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ДОСТУПНОЕ ДОШКОЛЬНОЕ ОБРАЗОВАНИЕ В ЮГРЕ – 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ВОСПИТАНИЕ, ОБУЧЕНИЕ И РАННЕЕ РАЗВИТИЕ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26" y="1300698"/>
            <a:ext cx="9127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«Современные родители»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756" y="3933056"/>
            <a:ext cx="3901788" cy="208823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консультационных центров методической, психолого-педагогической, диагностической и консультативной помощи родителям (законным представителям)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66156" y="2449202"/>
            <a:ext cx="3901788" cy="119582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Реализация проекта «Система доступного и непрерывного образования детей с ограниченными возможностями здоровья с раннего возраста» совместно с АНО «Агентство стратегических инициатив»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44008" y="3933056"/>
            <a:ext cx="4320480" cy="835782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создано педагогических консультационных центра </a:t>
            </a:r>
          </a:p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для родителей, с целью определения выбора образовательных траекторий, с учетом особенностей ребенка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211960" y="3933056"/>
            <a:ext cx="893281" cy="808174"/>
            <a:chOff x="607426" y="1789567"/>
            <a:chExt cx="722508" cy="833225"/>
          </a:xfrm>
        </p:grpSpPr>
        <p:sp>
          <p:nvSpPr>
            <p:cNvPr id="44" name="Овал 43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22</a:t>
              </a: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4644008" y="2449202"/>
            <a:ext cx="4320480" cy="1195822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услуг психолого-педагогической, методической и консультативной помощи родителям (законным представителям) детей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4211960" y="2620826"/>
            <a:ext cx="893281" cy="808174"/>
            <a:chOff x="607426" y="1789567"/>
            <a:chExt cx="722508" cy="833225"/>
          </a:xfrm>
        </p:grpSpPr>
        <p:sp>
          <p:nvSpPr>
            <p:cNvPr id="48" name="Овал 47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50 000</a:t>
              </a: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4716016" y="5185506"/>
            <a:ext cx="4320480" cy="835782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желающих охвачены информационно-просветительской поддержкой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211960" y="5157192"/>
            <a:ext cx="893281" cy="808174"/>
            <a:chOff x="607426" y="1789567"/>
            <a:chExt cx="722508" cy="833225"/>
          </a:xfrm>
        </p:grpSpPr>
        <p:sp>
          <p:nvSpPr>
            <p:cNvPr id="52" name="Овал 51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100%</a:t>
              </a:r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4644008" y="1795738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04" y="1795738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8521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62086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76672"/>
            <a:ext cx="91439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 КАЧЕСТВЕННОЕ ОБРАЗОВАНИЕ СЕГОДНЯ 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– ПРОФЕССИОНАЛЬНЫЙ УСПЕХ ЗАВТРА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26" y="1300698"/>
            <a:ext cx="9127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«Молодые профессионалы»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6156" y="2492896"/>
            <a:ext cx="3901788" cy="208973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Реализация регионального проекта «Создание в Югре конкурентоспособной системы среднего профессионального образования, обеспечивающей подготовку высококвалифицированных специалистов и рабочих кадров в соответствии с мировыми стандартами и передовыми технологиями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6156" y="4870664"/>
            <a:ext cx="3901788" cy="107861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Открытие центров опережающей профессиональной подготовки и лабораторий, оснащенных современной материально-технической базой с учетом опыта Союза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Ворлдскиллс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России</a:t>
            </a:r>
            <a:endParaRPr lang="ru-RU" sz="1400" kern="0" dirty="0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44008" y="2506372"/>
            <a:ext cx="4320480" cy="85062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доля обучающихся СПО, проходят аттестацию с использованием механизма демонстрационного экзамена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99992" y="4865893"/>
            <a:ext cx="4464496" cy="1083387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лабораторий (мастерских), оснащены современной материально-технической базой, с учетом опыта Союза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Ворлдскиллс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Россия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4008" y="3645024"/>
            <a:ext cx="4320480" cy="835782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специализированных центров компетенций субъекта Российской Федерации, аккредитованных по стандартам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Ворлдскиллс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Россия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4139952" y="2548818"/>
            <a:ext cx="893281" cy="808174"/>
            <a:chOff x="607426" y="1789567"/>
            <a:chExt cx="722508" cy="833225"/>
          </a:xfrm>
        </p:grpSpPr>
        <p:sp>
          <p:nvSpPr>
            <p:cNvPr id="46" name="Овал 45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50 000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139952" y="3645024"/>
            <a:ext cx="893281" cy="808174"/>
            <a:chOff x="607426" y="1789567"/>
            <a:chExt cx="722508" cy="833225"/>
          </a:xfrm>
        </p:grpSpPr>
        <p:sp>
          <p:nvSpPr>
            <p:cNvPr id="49" name="Овал 48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39952" y="4997090"/>
            <a:ext cx="893281" cy="808174"/>
            <a:chOff x="607426" y="1789567"/>
            <a:chExt cx="722508" cy="833225"/>
          </a:xfrm>
        </p:grpSpPr>
        <p:sp>
          <p:nvSpPr>
            <p:cNvPr id="52" name="Овал 51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40</a:t>
              </a:r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4644008" y="1772816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04" y="1795738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8976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62086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76672"/>
            <a:ext cx="914399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ВУЗЫ ЮГРЫ – КОНКУРЕНТНОЕ, УМНОЕ ПРОСТРАНСТВО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527" y="1064930"/>
            <a:ext cx="912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«Повышение конкурентоспособности российского высшего образования»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867746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1867746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2558110"/>
            <a:ext cx="3901788" cy="1446954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Трансформация образовательных программ вузов в соответствии с международными стандартами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7503" y="4405097"/>
            <a:ext cx="3919119" cy="1429729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образовательной и научной инфраструктуры </a:t>
            </a:r>
          </a:p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(проект создания Научно-образовательного комплекса в г. Сургуте)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78305" y="4941168"/>
            <a:ext cx="4303588" cy="85062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иностранных граждан обучаются в профессиональных образовательных организациях и образовательных организациях высшего образования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157357" y="4941168"/>
            <a:ext cx="848763" cy="808174"/>
            <a:chOff x="607426" y="1789567"/>
            <a:chExt cx="686501" cy="833225"/>
          </a:xfrm>
        </p:grpSpPr>
        <p:sp>
          <p:nvSpPr>
            <p:cNvPr id="35" name="Овал 34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7426" y="2012287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3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00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665187" y="2578380"/>
            <a:ext cx="4303588" cy="85062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образовательных программ вузов реализуются в соответствии с международными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стандатами</a:t>
            </a:r>
            <a:endParaRPr lang="ru-RU" sz="12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144239" y="2564904"/>
            <a:ext cx="848763" cy="808174"/>
            <a:chOff x="607426" y="1789567"/>
            <a:chExt cx="686501" cy="833225"/>
          </a:xfrm>
        </p:grpSpPr>
        <p:sp>
          <p:nvSpPr>
            <p:cNvPr id="37" name="Овал 36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7426" y="2012287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50%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4665187" y="3730508"/>
            <a:ext cx="4303588" cy="85062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образовательных программ вузов реализуются на английском языке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4144239" y="3717032"/>
            <a:ext cx="848763" cy="808174"/>
            <a:chOff x="607426" y="1789567"/>
            <a:chExt cx="686501" cy="833225"/>
          </a:xfrm>
        </p:grpSpPr>
        <p:sp>
          <p:nvSpPr>
            <p:cNvPr id="45" name="Овал 44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7426" y="2012287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1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9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40776" y="2868905"/>
            <a:ext cx="7013878" cy="1496199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>
              <a:spcBef>
                <a:spcPts val="600"/>
              </a:spcBef>
            </a:pPr>
            <a:r>
              <a:rPr lang="ru-RU" sz="1850" b="1" dirty="0">
                <a:solidFill>
                  <a:srgbClr val="000066"/>
                </a:solidFill>
                <a:cs typeface="Times New Roman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kumimoji="0" lang="ru-RU" sz="185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/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609925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Цели и задачи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2204864"/>
            <a:ext cx="2952328" cy="810937"/>
          </a:xfrm>
          <a:prstGeom prst="roundRect">
            <a:avLst/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ЦЕЛЬ 2</a:t>
            </a:r>
          </a:p>
        </p:txBody>
      </p:sp>
    </p:spTree>
    <p:extLst>
      <p:ext uri="{BB962C8B-B14F-4D97-AF65-F5344CB8AC3E}">
        <p14:creationId xmlns:p14="http://schemas.microsoft.com/office/powerpoint/2010/main" val="18580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/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76672"/>
            <a:ext cx="914399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ЮГРА – ТЕРРИТОРИЯ ВОЗМОЖНОСТЕЙ И УСПЕХА 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ДЛЯ ТАЛАНТЛИВЫХ И СПОСОБНЫХ ДЕТЕЙ</a:t>
            </a:r>
            <a:endParaRPr kumimoji="0" lang="ru-RU" sz="2000" b="1" i="0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26" y="1124744"/>
            <a:ext cx="9127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«Успех каждого ребенка»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556792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ПЛАНИРУЕМЫЕ ДЕЙСТВИЯ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1556792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6156" y="2132856"/>
            <a:ext cx="3901788" cy="666709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регионального модельного центра дополнительного образования детей на базе БУ ВО «Сургутский государственный университет</a:t>
            </a:r>
            <a:r>
              <a:rPr lang="ru-RU" sz="1200" kern="0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2996952"/>
            <a:ext cx="3901788" cy="578029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Сертификат дополнительного образования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60900" y="2060848"/>
            <a:ext cx="4303588" cy="68145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Ежегодно проходят обучение педагогов и специалистов системы дополнительного образования детей.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139952" y="1988840"/>
            <a:ext cx="893281" cy="808174"/>
            <a:chOff x="607426" y="1789567"/>
            <a:chExt cx="722508" cy="833225"/>
          </a:xfrm>
        </p:grpSpPr>
        <p:sp>
          <p:nvSpPr>
            <p:cNvPr id="35" name="Овал 34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3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0%</a:t>
              </a: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4644008" y="2924944"/>
            <a:ext cx="4303588" cy="616491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детей в возрасте от 5 до 18 лет, получают услуги на основе системы персонифицированного финансирования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139952" y="2852936"/>
            <a:ext cx="893281" cy="808174"/>
            <a:chOff x="607426" y="1789567"/>
            <a:chExt cx="722508" cy="833225"/>
          </a:xfrm>
        </p:grpSpPr>
        <p:sp>
          <p:nvSpPr>
            <p:cNvPr id="39" name="Овал 38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5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0%</a:t>
              </a: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79512" y="3861048"/>
            <a:ext cx="3901788" cy="59384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Привлечение негосударственных организаций, реализующих дополнительные общеобразовательные программы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44008" y="3717032"/>
            <a:ext cx="4303588" cy="649576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негосударственных организаций получили доступ к финансированию за счет бюджетных ассигнований 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139952" y="3717032"/>
            <a:ext cx="893281" cy="808174"/>
            <a:chOff x="607426" y="1789567"/>
            <a:chExt cx="722508" cy="833225"/>
          </a:xfrm>
        </p:grpSpPr>
        <p:sp>
          <p:nvSpPr>
            <p:cNvPr id="44" name="Овал 43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1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0%</a:t>
              </a: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179512" y="4653136"/>
            <a:ext cx="3901788" cy="59384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Реализация региональной модели выявления и сопровождения детей, проявляющих выдающиеся способности, «Лидеры Югры»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44008" y="4579624"/>
            <a:ext cx="4303588" cy="649576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обучающихся ежегодно проходят обучение в проектных сменах на базе центра.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4139952" y="4581128"/>
            <a:ext cx="893281" cy="808174"/>
            <a:chOff x="607426" y="1789567"/>
            <a:chExt cx="722508" cy="833225"/>
          </a:xfrm>
        </p:grpSpPr>
        <p:sp>
          <p:nvSpPr>
            <p:cNvPr id="49" name="Овал 48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600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179512" y="5389302"/>
            <a:ext cx="3901788" cy="77750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Реализация регионального комплекса мер по ранней профессиональной ориентации обучающихся 6-11 классов общеобразовательных организаций «Билет в будущее».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644008" y="5373216"/>
            <a:ext cx="4320480" cy="792088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обучающихся ежегодно получают гранты на реализацию проектов или прохождение обучения на базе ведущих образовательных организаций или промышленных предприятий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139952" y="5445224"/>
            <a:ext cx="893281" cy="808174"/>
            <a:chOff x="607426" y="1789567"/>
            <a:chExt cx="722508" cy="833225"/>
          </a:xfrm>
        </p:grpSpPr>
        <p:sp>
          <p:nvSpPr>
            <p:cNvPr id="54" name="Овал 53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5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9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/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605176"/>
            <a:ext cx="914399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b="1" dirty="0">
                <a:solidFill>
                  <a:srgbClr val="000066"/>
                </a:solidFill>
                <a:cs typeface="Times New Roman" pitchFamily="18" charset="0"/>
              </a:rPr>
              <a:t>РАСКРОЙ СЕБЯ В ПОЛЕЗНОЙ ДЛЯ ОКРУЖАЮЩИХ ДЕЯТЕЛЬНОСТИ</a:t>
            </a:r>
            <a:endParaRPr kumimoji="0" lang="ru-RU" b="1" i="0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496" y="1156682"/>
            <a:ext cx="9127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«Социальная активность»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2348880"/>
            <a:ext cx="3901788" cy="2736304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Формирование системы мер, направленных на усиление роли добровольцев в решении социальных задач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4008" y="2348880"/>
            <a:ext cx="4320480" cy="792088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в муниципальных образований внедрен и реализуется стандарт  функционирования поддержки добровольчества (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волонтерства</a:t>
            </a:r>
            <a:endParaRPr lang="ru-RU" sz="12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110767" y="2332794"/>
            <a:ext cx="893281" cy="808174"/>
            <a:chOff x="607426" y="1789567"/>
            <a:chExt cx="722508" cy="833225"/>
          </a:xfrm>
        </p:grpSpPr>
        <p:sp>
          <p:nvSpPr>
            <p:cNvPr id="28" name="Овал 27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100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%</a:t>
              </a: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4644008" y="3356992"/>
            <a:ext cx="4320480" cy="792088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добровольческих объединений получат</a:t>
            </a:r>
          </a:p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грантовую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поддержку на реализацию проектов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4110767" y="3340906"/>
            <a:ext cx="893281" cy="808174"/>
            <a:chOff x="607426" y="1789567"/>
            <a:chExt cx="722508" cy="833225"/>
          </a:xfrm>
        </p:grpSpPr>
        <p:sp>
          <p:nvSpPr>
            <p:cNvPr id="36" name="Овал 35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40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4644008" y="5301208"/>
            <a:ext cx="4320480" cy="72008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в муниципальных образованиях внедрена целевая модель развития наставничества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110767" y="5285122"/>
            <a:ext cx="893281" cy="808174"/>
            <a:chOff x="607426" y="1789567"/>
            <a:chExt cx="722508" cy="833225"/>
          </a:xfrm>
        </p:grpSpPr>
        <p:sp>
          <p:nvSpPr>
            <p:cNvPr id="44" name="Овал 43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100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%</a:t>
              </a: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107504" y="5301208"/>
            <a:ext cx="3901788" cy="720080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условий для развития наставничества, поддержки общественных инициатив и проектов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44008" y="1651722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504" y="1651722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ПЛАНИРУЕМЫЕ ДЕЙСТВИЯ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644008" y="4293096"/>
            <a:ext cx="4320480" cy="792088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молодых людей вовлечены в волонтерское движение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4110767" y="4277010"/>
            <a:ext cx="893281" cy="808174"/>
            <a:chOff x="607426" y="1789567"/>
            <a:chExt cx="722508" cy="833225"/>
          </a:xfrm>
        </p:grpSpPr>
        <p:sp>
          <p:nvSpPr>
            <p:cNvPr id="51" name="Овал 50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prstClr val="white"/>
                  </a:solidFill>
                </a:rPr>
                <a:t>50%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1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283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Заголовок 1"/>
          <p:cNvSpPr txBox="1">
            <a:spLocks/>
          </p:cNvSpPr>
          <p:nvPr/>
        </p:nvSpPr>
        <p:spPr bwMode="auto">
          <a:xfrm>
            <a:off x="392877" y="260729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dirty="0">
                <a:latin typeface="+mj-lt"/>
              </a:rPr>
              <a:t>БЛАГОДАРЮ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858394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548680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66"/>
                </a:solidFill>
                <a:cs typeface="Times New Roman" pitchFamily="18" charset="0"/>
              </a:rPr>
              <a:t>Модельная программа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36893" y="1700809"/>
            <a:ext cx="3315027" cy="648071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cs typeface="Times New Roman" pitchFamily="18" charset="0"/>
              </a:rPr>
              <a:t>Действующая государственная программа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5405" y="1700809"/>
            <a:ext cx="3315027" cy="648071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cs typeface="Times New Roman" pitchFamily="18" charset="0"/>
              </a:rPr>
              <a:t>Модельная программа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2492896"/>
            <a:ext cx="2913271" cy="3456384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144000" rIns="0" rtlCol="0" anchor="ctr"/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000066"/>
                </a:solidFill>
                <a:cs typeface="Times New Roman" pitchFamily="18" charset="0"/>
              </a:rPr>
              <a:t>не учтено наличие национальных проектов в структуре государственных программ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000066"/>
                </a:solidFill>
                <a:cs typeface="Times New Roman" pitchFamily="18" charset="0"/>
              </a:rPr>
              <a:t>не учтена </a:t>
            </a:r>
            <a:r>
              <a:rPr lang="ru-RU" sz="1300" b="1" dirty="0" err="1">
                <a:solidFill>
                  <a:srgbClr val="000066"/>
                </a:solidFill>
                <a:cs typeface="Times New Roman" pitchFamily="18" charset="0"/>
              </a:rPr>
              <a:t>взаимоувязка</a:t>
            </a:r>
            <a:r>
              <a:rPr lang="ru-RU" sz="1300" b="1" dirty="0">
                <a:solidFill>
                  <a:srgbClr val="000066"/>
                </a:solidFill>
                <a:cs typeface="Times New Roman" pitchFamily="18" charset="0"/>
              </a:rPr>
              <a:t> проектного и процессного методов управлений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000066"/>
                </a:solidFill>
                <a:cs typeface="Times New Roman" pitchFamily="18" charset="0"/>
              </a:rPr>
              <a:t>сложная, громоздкая  структура государственных программ (излишняя информация, большой объем текста, сложность в восприятии информации)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2485791"/>
            <a:ext cx="2913271" cy="3456384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144000" rIns="0" rtlCol="0" anchor="ctr"/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66"/>
                </a:solidFill>
                <a:cs typeface="Times New Roman" pitchFamily="18" charset="0"/>
              </a:rPr>
              <a:t>интеграция региональных проектов, направленных на реализацию национальных проектов РФ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66"/>
                </a:solidFill>
                <a:cs typeface="Times New Roman" pitchFamily="18" charset="0"/>
              </a:rPr>
              <a:t>встраивание системы управления проектной деятельностью в государственные программы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66"/>
                </a:solidFill>
                <a:cs typeface="Times New Roman" pitchFamily="18" charset="0"/>
              </a:rPr>
              <a:t>упрощение регламентных процедур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66"/>
                </a:solidFill>
                <a:cs typeface="Times New Roman" pitchFamily="18" charset="0"/>
              </a:rPr>
              <a:t>оптимизация структуры государственных программ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66"/>
                </a:solidFill>
                <a:cs typeface="Times New Roman" pitchFamily="18" charset="0"/>
              </a:rPr>
              <a:t>переформатирование структуры государственных программ в табличную форму</a:t>
            </a:r>
          </a:p>
        </p:txBody>
      </p:sp>
    </p:spTree>
    <p:extLst>
      <p:ext uri="{BB962C8B-B14F-4D97-AF65-F5344CB8AC3E}">
        <p14:creationId xmlns:p14="http://schemas.microsoft.com/office/powerpoint/2010/main" val="4825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12046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548680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Структура госпрограммы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45752" y="1459084"/>
            <a:ext cx="6411119" cy="6017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 defTabSz="977900" eaLnBrk="0" hangingPunct="0">
              <a:spcBef>
                <a:spcPct val="20000"/>
              </a:spcBef>
            </a:pPr>
            <a:r>
              <a:rPr lang="ru-RU" sz="1600" b="1" u="sng" dirty="0"/>
              <a:t>ЦЕЛИ, с учетом Национальных целей </a:t>
            </a:r>
          </a:p>
          <a:p>
            <a:pPr algn="ctr" defTabSz="977900" eaLnBrk="0" hangingPunct="0">
              <a:spcBef>
                <a:spcPct val="20000"/>
              </a:spcBef>
            </a:pPr>
            <a:r>
              <a:rPr lang="ru-RU" sz="1400" b="1" kern="0" dirty="0">
                <a:solidFill>
                  <a:srgbClr val="000000"/>
                </a:solidFill>
                <a:latin typeface="Arial"/>
              </a:rPr>
              <a:t>(Указ Президента Российской Федерации от 07.05.2018 № 204)</a:t>
            </a:r>
            <a:endParaRPr lang="ru-RU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16205" y="2337024"/>
            <a:ext cx="6440710" cy="5879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 defTabSz="977900" eaLnBrk="0" hangingPunct="0">
              <a:spcBef>
                <a:spcPct val="20000"/>
              </a:spcBef>
            </a:pPr>
            <a:r>
              <a:rPr lang="ru-RU" sz="1600" b="1" u="sng" dirty="0"/>
              <a:t>ЗАДАЧИ, с учетом задач Национального проекта</a:t>
            </a:r>
          </a:p>
          <a:p>
            <a:pPr algn="ctr" defTabSz="977900" eaLnBrk="0" hangingPunct="0">
              <a:spcBef>
                <a:spcPct val="20000"/>
              </a:spcBef>
            </a:pPr>
            <a:r>
              <a:rPr lang="ru-RU" sz="1400" b="1" kern="0" dirty="0">
                <a:solidFill>
                  <a:srgbClr val="000000"/>
                </a:solidFill>
                <a:latin typeface="Arial"/>
              </a:rPr>
              <a:t>(Указ Президента Российской Федерации от 07.05.2018 № 204)</a:t>
            </a:r>
            <a:endParaRPr lang="ru-RU" sz="1200" kern="0" dirty="0">
              <a:solidFill>
                <a:srgbClr val="000000"/>
              </a:solidFill>
              <a:latin typeface="Arial"/>
            </a:endParaRPr>
          </a:p>
          <a:p>
            <a:pPr algn="ctr" defTabSz="977900" eaLnBrk="0" hangingPunct="0">
              <a:spcBef>
                <a:spcPct val="20000"/>
              </a:spcBef>
            </a:pPr>
            <a:endParaRPr lang="ru-RU" sz="1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6206" y="3129628"/>
            <a:ext cx="6466705" cy="5874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 defTabSz="977900" eaLnBrk="0" hangingPunct="0">
              <a:spcBef>
                <a:spcPct val="20000"/>
              </a:spcBef>
            </a:pPr>
            <a:r>
              <a:rPr lang="ru-RU" sz="1600" b="1" u="sng" dirty="0"/>
              <a:t>Целевые показатели</a:t>
            </a:r>
          </a:p>
          <a:p>
            <a:pPr algn="ctr" defTabSz="977900" eaLnBrk="0" hangingPunct="0">
              <a:spcBef>
                <a:spcPct val="20000"/>
              </a:spcBef>
            </a:pPr>
            <a:r>
              <a:rPr lang="ru-RU" sz="1600" b="1" dirty="0"/>
              <a:t>с учетом показателей Национального проекта</a:t>
            </a:r>
          </a:p>
          <a:p>
            <a:pPr algn="ctr" defTabSz="977900" eaLnBrk="0" hangingPunct="0">
              <a:spcBef>
                <a:spcPct val="20000"/>
              </a:spcBef>
            </a:pPr>
            <a:endParaRPr lang="ru-RU" sz="1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45655" y="3977085"/>
            <a:ext cx="6411216" cy="38801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 defTabSz="977900" eaLnBrk="0" hangingPunct="0">
              <a:spcBef>
                <a:spcPct val="20000"/>
              </a:spcBef>
            </a:pPr>
            <a:r>
              <a:rPr lang="ru-RU" sz="1600" b="1" u="sng" dirty="0"/>
              <a:t>Подпрограммы, с увязкой с задачами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45699" y="4581128"/>
            <a:ext cx="6411216" cy="9361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 defTabSz="977900" eaLnBrk="0" hangingPunct="0">
              <a:spcBef>
                <a:spcPct val="20000"/>
              </a:spcBef>
            </a:pPr>
            <a:r>
              <a:rPr lang="ru-RU" sz="1600" b="1" u="sng" dirty="0"/>
              <a:t>Основные мероприятия</a:t>
            </a:r>
          </a:p>
          <a:p>
            <a:pPr algn="ctr" defTabSz="977900" eaLnBrk="0" hangingPunct="0">
              <a:spcBef>
                <a:spcPct val="20000"/>
              </a:spcBef>
            </a:pPr>
            <a:r>
              <a:rPr lang="ru-RU" sz="1600" b="1" dirty="0"/>
              <a:t>направленные на решение задач, с подробным перечнем мероприятий, сформированным под федеральные проекты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45655" y="5705277"/>
            <a:ext cx="6411216" cy="38801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 defTabSz="977900" eaLnBrk="0" hangingPunct="0">
              <a:spcBef>
                <a:spcPct val="20000"/>
              </a:spcBef>
            </a:pPr>
            <a:r>
              <a:rPr lang="ru-RU" sz="1600" b="1" u="sng" dirty="0">
                <a:solidFill>
                  <a:srgbClr val="FF0000"/>
                </a:solidFill>
              </a:rPr>
              <a:t>НОВОЕ! Проектная часть</a:t>
            </a:r>
          </a:p>
        </p:txBody>
      </p:sp>
      <p:cxnSp>
        <p:nvCxnSpPr>
          <p:cNvPr id="24" name="Соединительная линия уступом 23"/>
          <p:cNvCxnSpPr>
            <a:stCxn id="21" idx="1"/>
            <a:endCxn id="17" idx="1"/>
          </p:cNvCxnSpPr>
          <p:nvPr/>
        </p:nvCxnSpPr>
        <p:spPr bwMode="auto">
          <a:xfrm rot="10800000">
            <a:off x="1316205" y="2630984"/>
            <a:ext cx="29494" cy="2418196"/>
          </a:xfrm>
          <a:prstGeom prst="bentConnector3">
            <a:avLst>
              <a:gd name="adj1" fmla="val 1416871"/>
            </a:avLst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9" idx="1"/>
          </p:cNvCxnSpPr>
          <p:nvPr/>
        </p:nvCxnSpPr>
        <p:spPr>
          <a:xfrm rot="10800000" flipH="1" flipV="1">
            <a:off x="1316205" y="3423330"/>
            <a:ext cx="29449" cy="1472836"/>
          </a:xfrm>
          <a:prstGeom prst="bentConnector4">
            <a:avLst>
              <a:gd name="adj1" fmla="val -896842"/>
              <a:gd name="adj2" fmla="val 98548"/>
            </a:avLst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21" idx="3"/>
            <a:endCxn id="16" idx="3"/>
          </p:cNvCxnSpPr>
          <p:nvPr/>
        </p:nvCxnSpPr>
        <p:spPr bwMode="auto">
          <a:xfrm flipH="1" flipV="1">
            <a:off x="7756871" y="1759966"/>
            <a:ext cx="44" cy="3289214"/>
          </a:xfrm>
          <a:prstGeom prst="bentConnector3">
            <a:avLst>
              <a:gd name="adj1" fmla="val -1104665909"/>
            </a:avLst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rot="10800000" flipV="1">
            <a:off x="7782911" y="1956164"/>
            <a:ext cx="29449" cy="1472836"/>
          </a:xfrm>
          <a:prstGeom prst="bentConnector4">
            <a:avLst>
              <a:gd name="adj1" fmla="val -896842"/>
              <a:gd name="adj2" fmla="val 98548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/>
          <p:nvPr/>
        </p:nvCxnSpPr>
        <p:spPr>
          <a:xfrm flipH="1">
            <a:off x="7756871" y="4941168"/>
            <a:ext cx="44" cy="850107"/>
          </a:xfrm>
          <a:prstGeom prst="bentConnector3">
            <a:avLst>
              <a:gd name="adj1" fmla="val -519545455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86366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499594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Цели и задачи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2877" y="1412776"/>
            <a:ext cx="8434619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66"/>
                </a:solidFill>
                <a:cs typeface="Times New Roman" pitchFamily="18" charset="0"/>
              </a:rPr>
              <a:t>Цель 1: 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автономного округа – Югры</a:t>
            </a:r>
          </a:p>
          <a:p>
            <a:pPr marL="5524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Современное общее образование - детям Югры </a:t>
            </a:r>
          </a:p>
          <a:p>
            <a:pPr marL="5524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Доступное дошкольное образование в Югре – воспитание, обучение и раннее развитие </a:t>
            </a:r>
          </a:p>
          <a:p>
            <a:pPr marL="5524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Качественное образование сегодня – профессиональный успех завтра </a:t>
            </a:r>
          </a:p>
          <a:p>
            <a:pPr marL="5524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Вузы Югры – конкурентное, умное пространство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66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66"/>
                </a:solidFill>
                <a:cs typeface="Times New Roman" pitchFamily="18" charset="0"/>
              </a:rPr>
              <a:t>Цель 2: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marL="5524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Югра – территория возможностей и успеха для талантливых и способных детей </a:t>
            </a:r>
          </a:p>
          <a:p>
            <a:pPr marL="5524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Раскрой себя в полезной для окружающих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6719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40776" y="2868905"/>
            <a:ext cx="7013878" cy="1496199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lvl="0">
              <a:spcBef>
                <a:spcPts val="600"/>
              </a:spcBef>
            </a:pPr>
            <a:r>
              <a:rPr lang="ru-RU" sz="1850" b="1" dirty="0">
                <a:solidFill>
                  <a:srgbClr val="000066"/>
                </a:solidFill>
                <a:cs typeface="Times New Roman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автономного округа – Югры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89319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548680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Цели и задачи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2204864"/>
            <a:ext cx="2952328" cy="810937"/>
          </a:xfrm>
          <a:prstGeom prst="roundRect">
            <a:avLst/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>
              <a:spcBef>
                <a:spcPts val="600"/>
              </a:spcBef>
            </a:pPr>
            <a:r>
              <a:rPr lang="ru-RU" sz="2800" b="1" kern="0" dirty="0">
                <a:solidFill>
                  <a:prstClr val="white"/>
                </a:solidFill>
              </a:rPr>
              <a:t>       ЦЕЛЬ 1</a:t>
            </a:r>
          </a:p>
        </p:txBody>
      </p:sp>
    </p:spTree>
    <p:extLst>
      <p:ext uri="{BB962C8B-B14F-4D97-AF65-F5344CB8AC3E}">
        <p14:creationId xmlns:p14="http://schemas.microsoft.com/office/powerpoint/2010/main" val="40838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98174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1879" y="692696"/>
            <a:ext cx="65330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СОВРЕМЕННОЕ ОБЩЕЕ ОБРАЗОВАНИЕ - ДЕТЯМ ЮГРЫ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6862956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«Современная школа»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07505" y="2301355"/>
            <a:ext cx="3888432" cy="76760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медиатек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и интернет-библиотек, коллективного офиса (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коворкинг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) для проектной деятельности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2301354"/>
            <a:ext cx="4248472" cy="773621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сельских школ, в которых  обновлена материально-техническая база для реализации программ цифрового и гуманитарного профилей</a:t>
            </a:r>
            <a:endParaRPr lang="ru-RU" sz="185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6" y="4365104"/>
            <a:ext cx="3933676" cy="785519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высокооснащенных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ученических мест для реализации предмета «Технология», детских технопарков «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Кванториум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4008" y="3293380"/>
            <a:ext cx="4320480" cy="85570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общеобразовательных организациях, осуществляющих образовательную деятельность по адаптированным общеобразовательным программам, в которых  обновлена материально-техническая база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6016" y="4434107"/>
            <a:ext cx="4279158" cy="651077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школ, в которых обеспечена возможность изучать предметную область «Технология»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6" y="3284984"/>
            <a:ext cx="3933676" cy="86409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условий для реализации Федеральных государственных образовательных стандартов </a:t>
            </a:r>
          </a:p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для детей с ОВЗ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44008" y="1700808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5" y="1700808"/>
            <a:ext cx="3919117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110767" y="2204864"/>
            <a:ext cx="893281" cy="808174"/>
            <a:chOff x="607426" y="1789567"/>
            <a:chExt cx="722508" cy="833225"/>
          </a:xfrm>
        </p:grpSpPr>
        <p:sp>
          <p:nvSpPr>
            <p:cNvPr id="35" name="Овал 34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433" y="2060972"/>
              <a:ext cx="686501" cy="31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100 %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139952" y="3284984"/>
            <a:ext cx="893281" cy="808174"/>
            <a:chOff x="607426" y="1789567"/>
            <a:chExt cx="722508" cy="833225"/>
          </a:xfrm>
        </p:grpSpPr>
        <p:sp>
          <p:nvSpPr>
            <p:cNvPr id="47" name="Овал 46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433" y="2060972"/>
              <a:ext cx="686501" cy="31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100 %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139952" y="4277010"/>
            <a:ext cx="893281" cy="808174"/>
            <a:chOff x="607426" y="1789567"/>
            <a:chExt cx="722508" cy="833225"/>
          </a:xfrm>
        </p:grpSpPr>
        <p:sp>
          <p:nvSpPr>
            <p:cNvPr id="50" name="Овал 49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2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0 %</a:t>
              </a: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4644008" y="5443720"/>
            <a:ext cx="4320480" cy="649576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обучающихся в государственных (муниципальных) общеобразовательных организациях, занимаются в одну смену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8825" y="5443720"/>
            <a:ext cx="3919119" cy="64957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новых мест в общеобразовательных организациях, а также ликвидация ветхих зданий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4139952" y="5285122"/>
            <a:ext cx="893281" cy="808174"/>
            <a:chOff x="607426" y="1789567"/>
            <a:chExt cx="722508" cy="833225"/>
          </a:xfrm>
        </p:grpSpPr>
        <p:sp>
          <p:nvSpPr>
            <p:cNvPr id="55" name="Овал 54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3433" y="2060972"/>
              <a:ext cx="686501" cy="31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4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42125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321879" y="548680"/>
            <a:ext cx="65330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СОВРЕМЕННОЕ ОБЩЕЕ ОБРАЗОВАНИЕ - ДЕТЯМ ЮГРЫ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2233178"/>
            <a:ext cx="3921370" cy="1699878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Оснащение ОО техническими и программными средствами, позволяющими автоматизировать и повысить эффективность организационно-управленческих процессов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4008" y="2233178"/>
            <a:ext cx="4320480" cy="835782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образовательных организаций автономного округа оснащены современными цифровыми инструментами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211960" y="2260786"/>
            <a:ext cx="893281" cy="808174"/>
            <a:chOff x="607426" y="1789567"/>
            <a:chExt cx="722508" cy="833225"/>
          </a:xfrm>
        </p:grpSpPr>
        <p:sp>
          <p:nvSpPr>
            <p:cNvPr id="30" name="Овал 29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3433" y="2060972"/>
              <a:ext cx="686501" cy="31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100 %</a:t>
              </a: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4644008" y="1651722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1651722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4" y="4365104"/>
            <a:ext cx="3901788" cy="172488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Внедрение платформы для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цифровизации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государственного управления сферой образования, сопровождения деятельности педагогов, каждого обучающегося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72000" y="4293096"/>
            <a:ext cx="4403322" cy="586758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функционирует центр цифрового образования «IT-куб»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4008" y="5085184"/>
            <a:ext cx="4392488" cy="941496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в образовательных организациях внедрена федеральная информационно-сервисная платформа цифровой образовательной среды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211960" y="5229200"/>
            <a:ext cx="893281" cy="808174"/>
            <a:chOff x="607426" y="1789567"/>
            <a:chExt cx="722508" cy="833225"/>
          </a:xfrm>
        </p:grpSpPr>
        <p:sp>
          <p:nvSpPr>
            <p:cNvPr id="59" name="Овал 58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3433" y="2060972"/>
              <a:ext cx="686501" cy="31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100 %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1835696" y="90872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«Цифровая образовательная среда» 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182775" y="4221088"/>
            <a:ext cx="893281" cy="808174"/>
            <a:chOff x="607426" y="1789567"/>
            <a:chExt cx="722508" cy="833225"/>
          </a:xfrm>
        </p:grpSpPr>
        <p:sp>
          <p:nvSpPr>
            <p:cNvPr id="63" name="Овал 62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65" name="Скругленный прямоугольник 64"/>
          <p:cNvSpPr/>
          <p:nvPr/>
        </p:nvSpPr>
        <p:spPr>
          <a:xfrm>
            <a:off x="4644008" y="3331249"/>
            <a:ext cx="4320480" cy="601807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Общеобразовательных организаций имеют доступ к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к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сети Интернет не менее 10 Мбит/с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4211960" y="3196890"/>
            <a:ext cx="893281" cy="808174"/>
            <a:chOff x="607426" y="1789567"/>
            <a:chExt cx="722508" cy="833225"/>
          </a:xfrm>
        </p:grpSpPr>
        <p:sp>
          <p:nvSpPr>
            <p:cNvPr id="69" name="Овал 68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3433" y="2060972"/>
              <a:ext cx="686501" cy="31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100 %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4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22768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548680"/>
            <a:ext cx="914399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СОВРЕМЕННОЕ ОБЩЕЕ ОБРАЗОВАНИЕ - ДЕТЯМ ЮГРЫ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413" y="1124744"/>
            <a:ext cx="912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федерального проекта «Учитель будущего»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Внедрение новой системы учительского роста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756" y="2548818"/>
            <a:ext cx="3901788" cy="149667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центров непрерывного развития профессионального мастерства работников системы образования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512" y="4437112"/>
            <a:ext cx="3901788" cy="162460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аккредитационного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центра профессионального мастерства работников системы образования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2587826"/>
            <a:ext cx="4320480" cy="625150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центров непрерывного развития профессионального мастерства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211960" y="2548818"/>
            <a:ext cx="893281" cy="808174"/>
            <a:chOff x="607426" y="1789567"/>
            <a:chExt cx="722508" cy="833225"/>
          </a:xfrm>
        </p:grpSpPr>
        <p:sp>
          <p:nvSpPr>
            <p:cNvPr id="32" name="Овал 31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4644008" y="3385307"/>
            <a:ext cx="4320480" cy="763773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педагогических работников системы общего, дополнительного образования детей и профессионального образования прошли обучение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4211960" y="3412914"/>
            <a:ext cx="893281" cy="808174"/>
            <a:chOff x="607426" y="1789567"/>
            <a:chExt cx="722508" cy="833225"/>
          </a:xfrm>
        </p:grpSpPr>
        <p:sp>
          <p:nvSpPr>
            <p:cNvPr id="36" name="Овал 35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50%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644008" y="4352990"/>
            <a:ext cx="4320480" cy="732193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функционирует </a:t>
            </a:r>
            <a:r>
              <a:rPr lang="ru-RU" sz="1200" b="1" dirty="0" err="1">
                <a:solidFill>
                  <a:srgbClr val="000066"/>
                </a:solidFill>
                <a:cs typeface="Times New Roman" pitchFamily="18" charset="0"/>
              </a:rPr>
              <a:t>аккредитационный</a:t>
            </a:r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 центр профессионального мастерства работников системы образования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4211960" y="4349018"/>
            <a:ext cx="848763" cy="808174"/>
            <a:chOff x="607425" y="1789567"/>
            <a:chExt cx="686501" cy="833225"/>
          </a:xfrm>
        </p:grpSpPr>
        <p:sp>
          <p:nvSpPr>
            <p:cNvPr id="40" name="Овал 39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7425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4644008" y="5257514"/>
            <a:ext cx="4320480" cy="835782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педагогических работников систем общего и дополнительного  образования детей прошли добровольную независимую оценку профессиональной квалификации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4211960" y="5285122"/>
            <a:ext cx="893281" cy="808174"/>
            <a:chOff x="607426" y="1789567"/>
            <a:chExt cx="722508" cy="833225"/>
          </a:xfrm>
        </p:grpSpPr>
        <p:sp>
          <p:nvSpPr>
            <p:cNvPr id="56" name="Овал 55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1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0%</a:t>
              </a:r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4644008" y="1916832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7504" y="1939754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3263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41820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476765"/>
            <a:ext cx="891439" cy="936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76672"/>
            <a:ext cx="91439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ДОСТУПНОЕ ДОШКОЛЬНОЕ ОБРАЗОВАНИЕ В ЮГРЕ – 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ВОСПИТАНИЕ, ОБУЧЕНИЕ И РАННЕЕ РАЗВИТИЕ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26" y="1352962"/>
            <a:ext cx="912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Реализация национального проекта «Демография» в части ликвидации очереди в дошкольные организации для детей трех лет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1756" y="3031232"/>
            <a:ext cx="3901788" cy="685800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Поддержка негосударственных форм дошкольного образования и государственно-частного партнерства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504" y="4186808"/>
            <a:ext cx="3901788" cy="68235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Создание новых мест в дошкольных образовательных организациях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504" y="5245286"/>
            <a:ext cx="3898127" cy="703994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Развитие вариативных форм дошкольного образования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16016" y="5245286"/>
            <a:ext cx="4320480" cy="703994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создано мест в группах присмотра и ухода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24400" y="2996952"/>
            <a:ext cx="4320480" cy="665941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создано мест в негосударственных  дошкольных образовательных организациях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6016" y="4149080"/>
            <a:ext cx="4320480" cy="652636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cs typeface="Times New Roman" pitchFamily="18" charset="0"/>
              </a:rPr>
              <a:t>создано мест в муниципальных  дошкольных образовательных организациях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211960" y="2924944"/>
            <a:ext cx="893281" cy="808174"/>
            <a:chOff x="607426" y="1789567"/>
            <a:chExt cx="722508" cy="833225"/>
          </a:xfrm>
        </p:grpSpPr>
        <p:sp>
          <p:nvSpPr>
            <p:cNvPr id="44" name="Овал 43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1 671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211960" y="4077072"/>
            <a:ext cx="893281" cy="808174"/>
            <a:chOff x="607426" y="1789567"/>
            <a:chExt cx="722508" cy="833225"/>
          </a:xfrm>
        </p:grpSpPr>
        <p:sp>
          <p:nvSpPr>
            <p:cNvPr id="47" name="Овал 46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7 000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3968" y="5141106"/>
            <a:ext cx="893281" cy="808174"/>
            <a:chOff x="607426" y="1789567"/>
            <a:chExt cx="722508" cy="833225"/>
          </a:xfrm>
        </p:grpSpPr>
        <p:sp>
          <p:nvSpPr>
            <p:cNvPr id="50" name="Овал 49"/>
            <p:cNvSpPr/>
            <p:nvPr/>
          </p:nvSpPr>
          <p:spPr>
            <a:xfrm>
              <a:off x="607426" y="1789567"/>
              <a:ext cx="666021" cy="833225"/>
            </a:xfrm>
            <a:prstGeom prst="ellipse">
              <a:avLst/>
            </a:prstGeom>
            <a:solidFill>
              <a:srgbClr val="1E522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3433" y="2060972"/>
              <a:ext cx="686501" cy="38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1 156</a:t>
              </a: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4644008" y="2227786"/>
            <a:ext cx="4320480" cy="40912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ОЖИДАЕМЫЙ РЕЗУЛЬТАТ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04" y="2227786"/>
            <a:ext cx="3919118" cy="409126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solidFill>
              <a:srgbClr val="0070C0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 algn="ctr">
              <a:spcBef>
                <a:spcPts val="600"/>
              </a:spcBef>
            </a:pPr>
            <a:r>
              <a:rPr lang="ru-RU" b="1" kern="0" dirty="0">
                <a:solidFill>
                  <a:prstClr val="white"/>
                </a:solidFill>
              </a:rPr>
              <a:t>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9223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7608</TotalTime>
  <Words>1229</Words>
  <Application>Microsoft Office PowerPoint</Application>
  <PresentationFormat>Экран (4:3)</PresentationFormat>
  <Paragraphs>183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Мамадулина</dc:creator>
  <cp:lastModifiedBy>Comp1</cp:lastModifiedBy>
  <cp:revision>1203</cp:revision>
  <cp:lastPrinted>2013-07-19T12:20:58Z</cp:lastPrinted>
  <dcterms:created xsi:type="dcterms:W3CDTF">2012-08-13T06:10:56Z</dcterms:created>
  <dcterms:modified xsi:type="dcterms:W3CDTF">2018-08-28T13:40:13Z</dcterms:modified>
</cp:coreProperties>
</file>