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5" r:id="rId3"/>
    <p:sldId id="288" r:id="rId4"/>
    <p:sldId id="289" r:id="rId5"/>
    <p:sldId id="290" r:id="rId6"/>
    <p:sldId id="29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DB9"/>
    <a:srgbClr val="CC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5" autoAdjust="0"/>
    <p:restoredTop sz="94713"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540704-8C05-48D4-9E99-0E8D6A1D2F7F}"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53C3F-C4F9-48A8-A18D-8E87ED6FE68B}" type="slidenum">
              <a:rPr lang="ru-RU" smtClean="0"/>
              <a:pPr/>
              <a:t>‹#›</a:t>
            </a:fld>
            <a:endParaRPr lang="ru-RU"/>
          </a:p>
        </p:txBody>
      </p:sp>
    </p:spTree>
  </p:cSld>
  <p:clrMapOvr>
    <a:masterClrMapping/>
  </p:clrMapOvr>
  <p:transition spd="slow" advTm="10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0704-8C05-48D4-9E99-0E8D6A1D2F7F}" type="datetimeFigureOut">
              <a:rPr lang="ru-RU" smtClean="0"/>
              <a:pPr/>
              <a:t>28.03.2019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3C3F-C4F9-48A8-A18D-8E87ED6FE6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http://go2.imgsmail.ru/imgpreview?key=46c4642bca51498c&amp;mb=imgdb_preview_1421"/>
          <p:cNvPicPr>
            <a:picLocks noChangeAspect="1" noChangeArrowheads="1"/>
          </p:cNvPicPr>
          <p:nvPr/>
        </p:nvPicPr>
        <p:blipFill>
          <a:blip r:embed="rId2" cstate="print"/>
          <a:srcRect/>
          <a:stretch>
            <a:fillRect/>
          </a:stretch>
        </p:blipFill>
        <p:spPr bwMode="auto">
          <a:xfrm>
            <a:off x="-1" y="0"/>
            <a:ext cx="9170581" cy="6858000"/>
          </a:xfrm>
          <a:prstGeom prst="rect">
            <a:avLst/>
          </a:prstGeom>
          <a:noFill/>
        </p:spPr>
      </p:pic>
      <p:sp>
        <p:nvSpPr>
          <p:cNvPr id="7" name="Заголовок 1"/>
          <p:cNvSpPr>
            <a:spLocks noGrp="1"/>
          </p:cNvSpPr>
          <p:nvPr>
            <p:ph type="title"/>
          </p:nvPr>
        </p:nvSpPr>
        <p:spPr>
          <a:xfrm>
            <a:off x="323528" y="188640"/>
            <a:ext cx="8751888" cy="1752600"/>
          </a:xfrm>
        </p:spPr>
        <p:txBody>
          <a:bodyPr rtlCol="0">
            <a:normAutofit fontScale="90000"/>
          </a:bodyPr>
          <a:lstStyle/>
          <a:p>
            <a:r>
              <a:rPr lang="ru-RU" i="1" dirty="0" smtClean="0">
                <a:solidFill>
                  <a:srgbClr val="C00000"/>
                </a:solidFill>
              </a:rPr>
              <a:t/>
            </a:r>
            <a:br>
              <a:rPr lang="ru-RU" i="1" dirty="0" smtClean="0">
                <a:solidFill>
                  <a:srgbClr val="C00000"/>
                </a:solidFill>
              </a:rPr>
            </a:br>
            <a:r>
              <a:rPr lang="ru-RU" i="1" dirty="0">
                <a:solidFill>
                  <a:srgbClr val="C00000"/>
                </a:solidFill>
              </a:rPr>
              <a:t/>
            </a:r>
            <a:br>
              <a:rPr lang="ru-RU" i="1" dirty="0">
                <a:solidFill>
                  <a:srgbClr val="C00000"/>
                </a:solidFill>
              </a:rPr>
            </a:br>
            <a:r>
              <a:rPr lang="ru-RU" i="1" dirty="0" smtClean="0">
                <a:solidFill>
                  <a:srgbClr val="C00000"/>
                </a:solidFill>
              </a:rPr>
              <a:t/>
            </a:r>
            <a:br>
              <a:rPr lang="ru-RU" i="1" dirty="0" smtClean="0">
                <a:solidFill>
                  <a:srgbClr val="C00000"/>
                </a:solidFill>
              </a:rPr>
            </a:br>
            <a:r>
              <a:rPr lang="ru-RU" sz="6000" b="1" i="1" dirty="0" smtClean="0">
                <a:solidFill>
                  <a:srgbClr val="C00000"/>
                </a:solidFill>
              </a:rPr>
              <a:t>Современные формы и методы взаимодействия детского сада и семьи</a:t>
            </a:r>
            <a:endParaRPr lang="ru-RU" sz="6000" b="1" i="1" dirty="0">
              <a:solidFill>
                <a:srgbClr val="002060"/>
              </a:solidFill>
            </a:endParaRPr>
          </a:p>
        </p:txBody>
      </p:sp>
      <p:pic>
        <p:nvPicPr>
          <p:cNvPr id="4" name="Picture 2" descr="C:\Users\User\Desktop\фото незнайка\Картинки Незнайки\460086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84984"/>
            <a:ext cx="2423457" cy="30293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20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ancybox-img" descr="http://mirpps.ru/fon-dlja-prezentacii/39.jpg"/>
          <p:cNvPicPr/>
          <p:nvPr/>
        </p:nvPicPr>
        <p:blipFill>
          <a:blip r:embed="rId3" cstate="print"/>
          <a:srcRect/>
          <a:stretch>
            <a:fillRect/>
          </a:stretch>
        </p:blipFill>
        <p:spPr bwMode="auto">
          <a:xfrm>
            <a:off x="0" y="-1191"/>
            <a:ext cx="9144000" cy="6858000"/>
          </a:xfrm>
          <a:prstGeom prst="rect">
            <a:avLst/>
          </a:prstGeom>
          <a:noFill/>
          <a:ln w="9525">
            <a:noFill/>
            <a:miter lim="800000"/>
            <a:headEnd/>
            <a:tailEnd/>
          </a:ln>
        </p:spPr>
      </p:pic>
      <p:sp>
        <p:nvSpPr>
          <p:cNvPr id="11265" name="Rectangle 1"/>
          <p:cNvSpPr>
            <a:spLocks noChangeArrowheads="1"/>
          </p:cNvSpPr>
          <p:nvPr/>
        </p:nvSpPr>
        <p:spPr bwMode="auto">
          <a:xfrm>
            <a:off x="107504" y="2832014"/>
            <a:ext cx="8965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smtClean="0">
                <a:latin typeface="Times New Roman" pitchFamily="18" charset="0"/>
                <a:cs typeface="Times New Roman" pitchFamily="18" charset="0"/>
              </a:rPr>
              <a:t>        </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6" name="AutoShape 2" descr="http://go2.imgsmail.ru/imgpreview?key=49aa1c3a41aea7e1&amp;mb=imgdb_preview_180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457200" y="125760"/>
            <a:ext cx="8229600" cy="5391472"/>
          </a:xfrm>
          <a:prstGeom prst="rect">
            <a:avLst/>
          </a:prstGeom>
        </p:spPr>
        <p:txBody>
          <a:bodyPr vert="horz" lIns="91440" tIns="45720" rIns="91440" bIns="45720" rtlCol="0" anchor="ctr">
            <a:normAutofit fontScale="97500"/>
          </a:bodyPr>
          <a:lstStyle/>
          <a:p>
            <a:pPr lvl="0" algn="ctr">
              <a:spcBef>
                <a:spcPct val="0"/>
              </a:spcBef>
              <a:defRPr/>
            </a:pPr>
            <a:r>
              <a:rPr lang="ru-RU" sz="2800" b="1" i="1" noProof="0" dirty="0" smtClean="0">
                <a:solidFill>
                  <a:srgbClr val="320DB9"/>
                </a:solidFill>
                <a:latin typeface="Times New Roman" pitchFamily="18" charset="0"/>
                <a:cs typeface="Arial" pitchFamily="34" charset="0"/>
              </a:rPr>
              <a:t>Ребенок – это живой человек. Это вовсе не орнамент нашей жизни, это отдельная полнокровная и богатая жизнь. По силе эм </a:t>
            </a:r>
            <a:r>
              <a:rPr lang="ru-RU" sz="2800" b="1" i="1" noProof="0" dirty="0" err="1" smtClean="0">
                <a:solidFill>
                  <a:srgbClr val="320DB9"/>
                </a:solidFill>
                <a:latin typeface="Times New Roman" pitchFamily="18" charset="0"/>
                <a:cs typeface="Arial" pitchFamily="34" charset="0"/>
              </a:rPr>
              <a:t>оций</a:t>
            </a:r>
            <a:r>
              <a:rPr lang="ru-RU" sz="2800" b="1" i="1" noProof="0" dirty="0" smtClean="0">
                <a:solidFill>
                  <a:srgbClr val="320DB9"/>
                </a:solidFill>
                <a:latin typeface="Times New Roman" pitchFamily="18" charset="0"/>
                <a:cs typeface="Arial" pitchFamily="34" charset="0"/>
              </a:rPr>
              <a:t>, по тревожности и глубине впечатлений, по чистоте и красоте волевых напряжений детская жизнь несравненно богаче жизни взрослых!</a:t>
            </a:r>
          </a:p>
          <a:p>
            <a:pPr lvl="0" algn="ctr">
              <a:spcBef>
                <a:spcPct val="0"/>
              </a:spcBef>
              <a:defRPr/>
            </a:pPr>
            <a:endParaRPr lang="ru-RU" sz="2800" b="1" i="1" noProof="0" dirty="0" smtClean="0">
              <a:solidFill>
                <a:srgbClr val="320DB9"/>
              </a:solidFill>
              <a:latin typeface="Times New Roman" pitchFamily="18" charset="0"/>
              <a:cs typeface="Arial" pitchFamily="34" charset="0"/>
            </a:endParaRPr>
          </a:p>
          <a:p>
            <a:pPr lvl="0" algn="r">
              <a:spcBef>
                <a:spcPct val="0"/>
              </a:spcBef>
              <a:defRPr/>
            </a:pPr>
            <a:r>
              <a:rPr kumimoji="0" lang="ru-RU" sz="2800" b="1" i="1" u="none" strike="noStrike" kern="1200" cap="none" spc="0" normalizeH="0" baseline="0" dirty="0" smtClean="0">
                <a:ln>
                  <a:noFill/>
                </a:ln>
                <a:solidFill>
                  <a:srgbClr val="320DB9"/>
                </a:solidFill>
                <a:effectLst/>
                <a:uLnTx/>
                <a:uFillTx/>
                <a:latin typeface="Times New Roman" pitchFamily="18" charset="0"/>
                <a:ea typeface="+mj-ea"/>
                <a:cs typeface="Arial" pitchFamily="34" charset="0"/>
              </a:rPr>
              <a:t>А.С. Макаренко</a:t>
            </a:r>
            <a:endParaRPr kumimoji="0" lang="ru-RU" sz="4400" b="0" i="1" u="none" strike="noStrike" kern="1200" cap="none" spc="0" normalizeH="0" baseline="0" noProof="0" dirty="0" smtClean="0">
              <a:ln>
                <a:noFill/>
              </a:ln>
              <a:solidFill>
                <a:srgbClr val="320DB9"/>
              </a:solidFill>
              <a:effectLst/>
              <a:uLnTx/>
              <a:uFillTx/>
              <a:ea typeface="+mj-ea"/>
              <a:cs typeface="+mj-cs"/>
            </a:endParaRPr>
          </a:p>
        </p:txBody>
      </p:sp>
    </p:spTree>
    <p:custDataLst>
      <p:tags r:id="rId1"/>
    </p:custDataLst>
  </p:cSld>
  <p:clrMapOvr>
    <a:masterClrMapping/>
  </p:clrMapOvr>
  <p:transition spd="slow" advTm="18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3"/>
            <a:ext cx="8712968" cy="6571030"/>
          </a:xfrm>
          <a:prstGeom prst="rect">
            <a:avLst/>
          </a:prstGeom>
        </p:spPr>
        <p:txBody>
          <a:bodyPr wrap="square">
            <a:spAutoFit/>
          </a:bodyPr>
          <a:lstStyle/>
          <a:p>
            <a:pPr indent="450215" algn="ctr">
              <a:spcAft>
                <a:spcPts val="0"/>
              </a:spcAft>
            </a:pPr>
            <a:endParaRPr lang="ru-RU" b="1" dirty="0" smtClean="0">
              <a:latin typeface="Times New Roman"/>
              <a:ea typeface="Times New Roman"/>
              <a:cs typeface="Times New Roman"/>
            </a:endParaRPr>
          </a:p>
          <a:p>
            <a:pPr indent="450215" algn="ctr">
              <a:spcAft>
                <a:spcPts val="0"/>
              </a:spcAft>
            </a:pPr>
            <a:endParaRPr lang="ru-RU" b="1" dirty="0">
              <a:latin typeface="Times New Roman"/>
              <a:ea typeface="Times New Roman"/>
              <a:cs typeface="Times New Roman"/>
            </a:endParaRPr>
          </a:p>
          <a:p>
            <a:pPr indent="450215" algn="ctr">
              <a:spcAft>
                <a:spcPts val="0"/>
              </a:spcAft>
            </a:pPr>
            <a:r>
              <a:rPr lang="ru-RU" sz="3600" b="1" dirty="0" smtClean="0">
                <a:solidFill>
                  <a:srgbClr val="320DB9"/>
                </a:solidFill>
                <a:latin typeface="Times New Roman"/>
                <a:ea typeface="Times New Roman"/>
                <a:cs typeface="Times New Roman"/>
              </a:rPr>
              <a:t>Профессиональная  </a:t>
            </a:r>
            <a:r>
              <a:rPr lang="ru-RU" sz="3600" b="1" dirty="0">
                <a:solidFill>
                  <a:srgbClr val="320DB9"/>
                </a:solidFill>
                <a:latin typeface="Times New Roman"/>
                <a:ea typeface="Times New Roman"/>
                <a:cs typeface="Times New Roman"/>
              </a:rPr>
              <a:t>компетентность педагога </a:t>
            </a:r>
            <a:endParaRPr lang="ru-RU" sz="3600" dirty="0">
              <a:solidFill>
                <a:srgbClr val="320DB9"/>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ru-RU" sz="2000" b="1" dirty="0" smtClean="0">
                <a:solidFill>
                  <a:srgbClr val="002060"/>
                </a:solidFill>
                <a:latin typeface="Times New Roman"/>
                <a:ea typeface="Times New Roman"/>
                <a:cs typeface="Times New Roman"/>
              </a:rPr>
              <a:t>Готовность </a:t>
            </a:r>
            <a:r>
              <a:rPr lang="ru-RU" sz="2000" b="1" dirty="0">
                <a:solidFill>
                  <a:srgbClr val="002060"/>
                </a:solidFill>
                <a:latin typeface="Times New Roman"/>
                <a:ea typeface="Times New Roman"/>
                <a:cs typeface="Times New Roman"/>
              </a:rPr>
              <a:t>к непрерывному профессиональному совершенствованию в области общения с родителями воспитанников</a:t>
            </a:r>
            <a:endParaRPr lang="ru-RU" sz="2000" b="1" dirty="0">
              <a:solidFill>
                <a:srgbClr val="002060"/>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Осознание собственных ошибок и трудностей в организации общения с родителями</a:t>
            </a:r>
            <a:endParaRPr lang="ru-RU" sz="2000" b="1" dirty="0">
              <a:solidFill>
                <a:srgbClr val="002060"/>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Установка на доверительное и </a:t>
            </a:r>
            <a:r>
              <a:rPr lang="ru-RU" sz="2000" b="1" dirty="0" err="1">
                <a:solidFill>
                  <a:srgbClr val="002060"/>
                </a:solidFill>
                <a:latin typeface="Times New Roman"/>
                <a:ea typeface="Times New Roman"/>
                <a:cs typeface="Times New Roman"/>
              </a:rPr>
              <a:t>безоценочное</a:t>
            </a:r>
            <a:r>
              <a:rPr lang="ru-RU" sz="2000" b="1" dirty="0">
                <a:solidFill>
                  <a:srgbClr val="002060"/>
                </a:solidFill>
                <a:latin typeface="Times New Roman"/>
                <a:ea typeface="Times New Roman"/>
                <a:cs typeface="Times New Roman"/>
              </a:rPr>
              <a:t> взаимодействие с родителями</a:t>
            </a:r>
            <a:endParaRPr lang="ru-RU" sz="2000" b="1" dirty="0">
              <a:solidFill>
                <a:srgbClr val="002060"/>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en-US" sz="2000" b="1" dirty="0" err="1">
                <a:solidFill>
                  <a:srgbClr val="002060"/>
                </a:solidFill>
                <a:latin typeface="Times New Roman"/>
                <a:ea typeface="Times New Roman"/>
                <a:cs typeface="Times New Roman"/>
              </a:rPr>
              <a:t>Выдержка</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тактичность</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наблюдательность</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уважительность</a:t>
            </a:r>
            <a:r>
              <a:rPr lang="en-US" sz="2000" b="1" dirty="0">
                <a:solidFill>
                  <a:srgbClr val="002060"/>
                </a:solidFill>
                <a:latin typeface="Times New Roman"/>
                <a:ea typeface="Times New Roman"/>
                <a:cs typeface="Times New Roman"/>
              </a:rPr>
              <a:t>...</a:t>
            </a:r>
            <a:endParaRPr lang="ru-RU" sz="2000" b="1" dirty="0">
              <a:solidFill>
                <a:srgbClr val="002060"/>
              </a:solidFill>
              <a:ea typeface="Times New Roman"/>
              <a:cs typeface="Times New Roman"/>
            </a:endParaRPr>
          </a:p>
          <a:p>
            <a:pPr marL="342900" indent="-342900" algn="just">
              <a:spcAft>
                <a:spcPts val="0"/>
              </a:spcAft>
              <a:buFont typeface="Wingdings" pitchFamily="2" charset="2"/>
              <a:buChar char="v"/>
            </a:pPr>
            <a:r>
              <a:rPr lang="ru-RU" sz="2000" b="1" dirty="0">
                <a:solidFill>
                  <a:srgbClr val="002060"/>
                </a:solidFill>
                <a:latin typeface="Times New Roman"/>
                <a:ea typeface="Times New Roman"/>
                <a:cs typeface="Times New Roman"/>
              </a:rPr>
              <a:t>Нарисуем портрет педагога с высоким уровнем профессиональной компетентности в сфере общения с родителями воспитанников.</a:t>
            </a:r>
            <a:r>
              <a:rPr lang="en-US" sz="2000" b="1" dirty="0">
                <a:solidFill>
                  <a:srgbClr val="002060"/>
                </a:solidFill>
                <a:latin typeface="Times New Roman"/>
                <a:ea typeface="Times New Roman"/>
                <a:cs typeface="Times New Roman"/>
              </a:rPr>
              <a:t> </a:t>
            </a:r>
            <a:endParaRPr lang="ru-RU" sz="2000" b="1" dirty="0">
              <a:solidFill>
                <a:srgbClr val="002060"/>
              </a:solidFill>
              <a:ea typeface="Times New Roman"/>
              <a:cs typeface="Times New Roman"/>
            </a:endParaRPr>
          </a:p>
          <a:p>
            <a:pPr marL="342900" indent="-342900" algn="just">
              <a:spcAft>
                <a:spcPts val="0"/>
              </a:spcAft>
              <a:buFont typeface="Wingdings" pitchFamily="2" charset="2"/>
              <a:buChar char="v"/>
            </a:pPr>
            <a:r>
              <a:rPr lang="en-US" sz="2000" b="1" dirty="0" err="1">
                <a:solidFill>
                  <a:srgbClr val="002060"/>
                </a:solidFill>
                <a:latin typeface="Times New Roman"/>
                <a:ea typeface="Times New Roman"/>
                <a:cs typeface="Times New Roman"/>
              </a:rPr>
              <a:t>Портрет</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педагога</a:t>
            </a:r>
            <a:r>
              <a:rPr lang="en-US" sz="2000" b="1" dirty="0">
                <a:solidFill>
                  <a:srgbClr val="002060"/>
                </a:solidFill>
                <a:latin typeface="Times New Roman"/>
                <a:ea typeface="Times New Roman"/>
                <a:cs typeface="Times New Roman"/>
              </a:rPr>
              <a:t> </a:t>
            </a:r>
            <a:endParaRPr lang="ru-RU" sz="2000" b="1" dirty="0">
              <a:solidFill>
                <a:srgbClr val="002060"/>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Обладает устойчивой потребностью в самосовершенствовании в сфере общения с родителями</a:t>
            </a:r>
            <a:endParaRPr lang="ru-RU" sz="2000" b="1" dirty="0">
              <a:solidFill>
                <a:srgbClr val="002060"/>
              </a:solidFill>
              <a:ea typeface="Times New Roman"/>
              <a:cs typeface="Times New Roman"/>
            </a:endParaRPr>
          </a:p>
          <a:p>
            <a:pPr marL="342900" lvl="0" indent="-342900" algn="just">
              <a:lnSpc>
                <a:spcPct val="115000"/>
              </a:lnSpc>
              <a:spcAft>
                <a:spcPts val="0"/>
              </a:spcAft>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Признает роль родителей в воспитании детей как ведущую и роль педагога как их «помощника</a:t>
            </a:r>
            <a:r>
              <a:rPr lang="ru-RU" sz="2000" b="1" dirty="0" smtClean="0">
                <a:solidFill>
                  <a:srgbClr val="002060"/>
                </a:solidFill>
                <a:latin typeface="Times New Roman"/>
                <a:ea typeface="Times New Roman"/>
                <a:cs typeface="Times New Roman"/>
              </a:rPr>
              <a:t>»</a:t>
            </a:r>
            <a:endParaRPr lang="ru-RU" sz="2000" b="1" dirty="0">
              <a:solidFill>
                <a:srgbClr val="002060"/>
              </a:solidFill>
              <a:ea typeface="Times New Roman"/>
              <a:cs typeface="Times New Roman"/>
            </a:endParaRPr>
          </a:p>
        </p:txBody>
      </p:sp>
    </p:spTree>
    <p:extLst>
      <p:ext uri="{BB962C8B-B14F-4D97-AF65-F5344CB8AC3E}">
        <p14:creationId xmlns:p14="http://schemas.microsoft.com/office/powerpoint/2010/main" val="3573902632"/>
      </p:ext>
    </p:extLst>
  </p:cSld>
  <p:clrMapOvr>
    <a:masterClrMapping/>
  </p:clrMapOvr>
  <p:transition spd="slow" advTm="10000">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052736"/>
            <a:ext cx="8892480" cy="4671151"/>
          </a:xfrm>
          <a:prstGeom prst="rect">
            <a:avLst/>
          </a:prstGeom>
        </p:spPr>
        <p:txBody>
          <a:bodyPr wrap="square">
            <a:spAutoFit/>
          </a:bodyPr>
          <a:lstStyle/>
          <a:p>
            <a:pPr marL="342900" lvl="0" indent="-342900" algn="just">
              <a:lnSpc>
                <a:spcPct val="115000"/>
              </a:lnSpc>
              <a:buSzPts val="1000"/>
              <a:buFont typeface="Wingdings" pitchFamily="2" charset="2"/>
              <a:buChar char="v"/>
              <a:tabLst>
                <a:tab pos="457200" algn="l"/>
              </a:tabLst>
            </a:pPr>
            <a:r>
              <a:rPr lang="ru-RU" sz="2000" b="1" dirty="0" smtClean="0">
                <a:solidFill>
                  <a:srgbClr val="002060"/>
                </a:solidFill>
                <a:latin typeface="Times New Roman"/>
                <a:ea typeface="Times New Roman"/>
                <a:cs typeface="Times New Roman"/>
              </a:rPr>
              <a:t>Стремится </a:t>
            </a:r>
            <a:r>
              <a:rPr lang="ru-RU" sz="2000" b="1" dirty="0">
                <a:solidFill>
                  <a:srgbClr val="002060"/>
                </a:solidFill>
                <a:latin typeface="Times New Roman"/>
                <a:ea typeface="Times New Roman"/>
                <a:cs typeface="Times New Roman"/>
              </a:rPr>
              <a:t>к активному и содержательному общению с родителями с целью оказания им помощи в воспитании детей</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Обладает высокой степенью диалогичности в общении с родителями.</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В общении с родителями проявляет внимание, выдержку, тактичность, другие профессионально значимые качества.</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Владеет знаниями о семье, специфике семейного воспитания, методах изучения семьи и образовательных потребностей родителей.</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Учитывает социальные запросы родителей (интересы, образовательные потребности) при организации общения с ними.</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ru-RU" sz="2000" b="1" dirty="0">
                <a:solidFill>
                  <a:srgbClr val="002060"/>
                </a:solidFill>
                <a:latin typeface="Times New Roman"/>
                <a:ea typeface="Times New Roman"/>
                <a:cs typeface="Times New Roman"/>
              </a:rPr>
              <a:t>Умеет планировать предстоящее общение: подбирать необходимую информацию, традиционные и нетрадиционные формы организации общения и методы активизации родителей.</a:t>
            </a:r>
            <a:endParaRPr lang="ru-RU" sz="2000" b="1" dirty="0">
              <a:solidFill>
                <a:srgbClr val="002060"/>
              </a:solidFill>
              <a:ea typeface="Times New Roman"/>
              <a:cs typeface="Times New Roman"/>
            </a:endParaRPr>
          </a:p>
          <a:p>
            <a:pPr marL="342900" lvl="0" indent="-342900" algn="just">
              <a:lnSpc>
                <a:spcPct val="115000"/>
              </a:lnSpc>
              <a:buSzPts val="1000"/>
              <a:buFont typeface="Wingdings" pitchFamily="2" charset="2"/>
              <a:buChar char="v"/>
              <a:tabLst>
                <a:tab pos="457200" algn="l"/>
              </a:tabLst>
            </a:pPr>
            <a:r>
              <a:rPr lang="en-US" sz="2000" b="1" dirty="0" err="1">
                <a:solidFill>
                  <a:srgbClr val="002060"/>
                </a:solidFill>
                <a:latin typeface="Times New Roman"/>
                <a:ea typeface="Times New Roman"/>
                <a:cs typeface="Times New Roman"/>
              </a:rPr>
              <a:t>Обладает</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развитыми</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коммуникативными</a:t>
            </a:r>
            <a:r>
              <a:rPr lang="en-US" sz="2000" b="1" dirty="0">
                <a:solidFill>
                  <a:srgbClr val="002060"/>
                </a:solidFill>
                <a:latin typeface="Times New Roman"/>
                <a:ea typeface="Times New Roman"/>
                <a:cs typeface="Times New Roman"/>
              </a:rPr>
              <a:t> </a:t>
            </a:r>
            <a:r>
              <a:rPr lang="en-US" sz="2000" b="1" dirty="0" err="1">
                <a:solidFill>
                  <a:srgbClr val="002060"/>
                </a:solidFill>
                <a:latin typeface="Times New Roman"/>
                <a:ea typeface="Times New Roman"/>
                <a:cs typeface="Times New Roman"/>
              </a:rPr>
              <a:t>навыками</a:t>
            </a:r>
            <a:r>
              <a:rPr lang="en-US" sz="2000" b="1" dirty="0">
                <a:solidFill>
                  <a:srgbClr val="002060"/>
                </a:solidFill>
                <a:latin typeface="Times New Roman"/>
                <a:ea typeface="Times New Roman"/>
                <a:cs typeface="Times New Roman"/>
              </a:rPr>
              <a:t>.</a:t>
            </a:r>
            <a:endParaRPr lang="ru-RU" sz="2000" b="1" dirty="0">
              <a:solidFill>
                <a:srgbClr val="002060"/>
              </a:solidFill>
              <a:ea typeface="Times New Roman"/>
              <a:cs typeface="Times New Roman"/>
            </a:endParaRPr>
          </a:p>
        </p:txBody>
      </p:sp>
    </p:spTree>
    <p:extLst>
      <p:ext uri="{BB962C8B-B14F-4D97-AF65-F5344CB8AC3E}">
        <p14:creationId xmlns:p14="http://schemas.microsoft.com/office/powerpoint/2010/main" val="2147353879"/>
      </p:ext>
    </p:extLst>
  </p:cSld>
  <p:clrMapOvr>
    <a:masterClrMapping/>
  </p:clrMapOvr>
  <p:transition spd="slow" advTm="10000">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398171"/>
            <a:ext cx="8640960" cy="6531019"/>
          </a:xfrm>
          <a:prstGeom prst="rect">
            <a:avLst/>
          </a:prstGeom>
        </p:spPr>
        <p:txBody>
          <a:bodyPr wrap="square">
            <a:spAutoFit/>
          </a:bodyPr>
          <a:lstStyle/>
          <a:p>
            <a:pPr indent="450215" algn="ctr">
              <a:spcAft>
                <a:spcPts val="0"/>
              </a:spcAft>
            </a:pPr>
            <a:r>
              <a:rPr lang="en-US" sz="3200" b="1" dirty="0" err="1">
                <a:solidFill>
                  <a:schemeClr val="tx2">
                    <a:lumMod val="75000"/>
                  </a:schemeClr>
                </a:solidFill>
                <a:latin typeface="Times New Roman"/>
                <a:ea typeface="Times New Roman"/>
                <a:cs typeface="Times New Roman"/>
              </a:rPr>
              <a:t>Примерный</a:t>
            </a:r>
            <a:r>
              <a:rPr lang="en-US" sz="3200" b="1" dirty="0">
                <a:solidFill>
                  <a:schemeClr val="tx2">
                    <a:lumMod val="75000"/>
                  </a:schemeClr>
                </a:solidFill>
                <a:latin typeface="Times New Roman"/>
                <a:ea typeface="Times New Roman"/>
                <a:cs typeface="Times New Roman"/>
              </a:rPr>
              <a:t> </a:t>
            </a:r>
            <a:r>
              <a:rPr lang="en-US" sz="3200" b="1" dirty="0" err="1">
                <a:solidFill>
                  <a:schemeClr val="tx2">
                    <a:lumMod val="75000"/>
                  </a:schemeClr>
                </a:solidFill>
                <a:latin typeface="Times New Roman"/>
                <a:ea typeface="Times New Roman"/>
                <a:cs typeface="Times New Roman"/>
              </a:rPr>
              <a:t>кодекс</a:t>
            </a:r>
            <a:r>
              <a:rPr lang="en-US" sz="3200" b="1" dirty="0">
                <a:solidFill>
                  <a:schemeClr val="tx2">
                    <a:lumMod val="75000"/>
                  </a:schemeClr>
                </a:solidFill>
                <a:latin typeface="Times New Roman"/>
                <a:ea typeface="Times New Roman"/>
                <a:cs typeface="Times New Roman"/>
              </a:rPr>
              <a:t> </a:t>
            </a:r>
            <a:r>
              <a:rPr lang="en-US" sz="3200" b="1" dirty="0" err="1">
                <a:solidFill>
                  <a:schemeClr val="tx2">
                    <a:lumMod val="75000"/>
                  </a:schemeClr>
                </a:solidFill>
                <a:latin typeface="Times New Roman"/>
                <a:ea typeface="Times New Roman"/>
                <a:cs typeface="Times New Roman"/>
              </a:rPr>
              <a:t>общения</a:t>
            </a:r>
            <a:r>
              <a:rPr lang="en-US" sz="3200" b="1" dirty="0" smtClean="0">
                <a:solidFill>
                  <a:schemeClr val="tx2">
                    <a:lumMod val="75000"/>
                  </a:schemeClr>
                </a:solidFill>
                <a:latin typeface="Times New Roman"/>
                <a:ea typeface="Times New Roman"/>
                <a:cs typeface="Times New Roman"/>
              </a:rPr>
              <a:t>:</a:t>
            </a:r>
            <a:r>
              <a:rPr lang="ru-RU" sz="2400" dirty="0" smtClean="0">
                <a:solidFill>
                  <a:schemeClr val="tx2">
                    <a:lumMod val="75000"/>
                  </a:schemeClr>
                </a:solidFill>
                <a:latin typeface="Times New Roman"/>
                <a:ea typeface="Times New Roman"/>
                <a:cs typeface="Times New Roman"/>
              </a:rPr>
              <a:t> </a:t>
            </a:r>
            <a:endParaRPr lang="ru-RU" sz="2400" dirty="0">
              <a:solidFill>
                <a:schemeClr val="tx2">
                  <a:lumMod val="75000"/>
                </a:schemeClr>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Всегда стремиться быть в хорошем настроении и быть приятным в общении.</a:t>
            </a:r>
            <a:endParaRPr lang="ru-RU" sz="2400" b="1" dirty="0">
              <a:solidFill>
                <a:srgbClr val="C00000"/>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Стараться почувствовать эмоциональное состояние родителей.</a:t>
            </a:r>
            <a:endParaRPr lang="ru-RU" sz="2400" b="1" dirty="0">
              <a:solidFill>
                <a:srgbClr val="C00000"/>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Находить возможность каждый раз говорить родителям что-нибудь положительное о ребенке — это лучший способ расположить родителей к себе.</a:t>
            </a:r>
            <a:endParaRPr lang="ru-RU" sz="2400" b="1" dirty="0">
              <a:solidFill>
                <a:srgbClr val="C00000"/>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Давать родителям возможность высказаться, не перебивая их.</a:t>
            </a:r>
            <a:endParaRPr lang="ru-RU" sz="2400" b="1" dirty="0">
              <a:solidFill>
                <a:srgbClr val="C00000"/>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Быть эмоционально уравновешенным при общении с родителями, подавать пример воспитанности и такта.</a:t>
            </a:r>
            <a:endParaRPr lang="ru-RU" sz="2400" b="1" dirty="0">
              <a:solidFill>
                <a:srgbClr val="C00000"/>
              </a:solidFill>
              <a:ea typeface="Times New Roman"/>
              <a:cs typeface="Times New Roman"/>
            </a:endParaRPr>
          </a:p>
          <a:p>
            <a:pPr marL="457200" lvl="0" indent="-457200" algn="just">
              <a:lnSpc>
                <a:spcPct val="115000"/>
              </a:lnSpc>
              <a:spcAft>
                <a:spcPts val="0"/>
              </a:spcAft>
              <a:buFont typeface="+mj-lt"/>
              <a:buAutoNum type="arabicPeriod"/>
              <a:tabLst>
                <a:tab pos="457200" algn="l"/>
              </a:tabLst>
            </a:pPr>
            <a:r>
              <a:rPr lang="ru-RU" sz="2400" b="1" dirty="0">
                <a:solidFill>
                  <a:srgbClr val="C00000"/>
                </a:solidFill>
                <a:latin typeface="Times New Roman"/>
                <a:ea typeface="Times New Roman"/>
                <a:cs typeface="Times New Roman"/>
              </a:rPr>
              <a:t>В сложной ситуации стараться подавать пример уступчивости — этим своего достоинства уронить нельзя, но укрепить его можно.</a:t>
            </a:r>
            <a:endParaRPr lang="ru-RU" sz="2400" b="1" dirty="0">
              <a:solidFill>
                <a:srgbClr val="C00000"/>
              </a:solidFill>
              <a:ea typeface="Times New Roman"/>
              <a:cs typeface="Times New Roman"/>
            </a:endParaRPr>
          </a:p>
        </p:txBody>
      </p:sp>
    </p:spTree>
    <p:extLst>
      <p:ext uri="{BB962C8B-B14F-4D97-AF65-F5344CB8AC3E}">
        <p14:creationId xmlns:p14="http://schemas.microsoft.com/office/powerpoint/2010/main" val="18164576"/>
      </p:ext>
    </p:extLst>
  </p:cSld>
  <p:clrMapOvr>
    <a:masterClrMapping/>
  </p:clrMapOvr>
  <p:transition spd="slow" advTm="1000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836712"/>
            <a:ext cx="8640960" cy="5539978"/>
          </a:xfrm>
          <a:prstGeom prst="rect">
            <a:avLst/>
          </a:prstGeom>
        </p:spPr>
        <p:txBody>
          <a:bodyPr wrap="square">
            <a:spAutoFit/>
          </a:bodyPr>
          <a:lstStyle/>
          <a:p>
            <a:pPr marL="457200" algn="just">
              <a:spcAft>
                <a:spcPts val="0"/>
              </a:spcAft>
            </a:pPr>
            <a:r>
              <a:rPr lang="ru-RU" sz="2400" b="1" dirty="0">
                <a:solidFill>
                  <a:srgbClr val="320DB9"/>
                </a:solidFill>
                <a:latin typeface="Times New Roman"/>
                <a:ea typeface="Times New Roman"/>
                <a:cs typeface="Times New Roman"/>
              </a:rPr>
              <a:t>Эффективные способы, формы, методы вовлечения родителей в жизнь ДОУ. </a:t>
            </a:r>
            <a:r>
              <a:rPr lang="ru-RU" sz="2400" b="1" dirty="0" smtClean="0">
                <a:solidFill>
                  <a:srgbClr val="320DB9"/>
                </a:solidFill>
                <a:latin typeface="Times New Roman"/>
                <a:ea typeface="Times New Roman"/>
                <a:cs typeface="Times New Roman"/>
              </a:rPr>
              <a:t> </a:t>
            </a:r>
            <a:endParaRPr lang="ru-RU" sz="2400" dirty="0">
              <a:solidFill>
                <a:srgbClr val="320DB9"/>
              </a:solidFill>
              <a:ea typeface="Times New Roman"/>
              <a:cs typeface="Times New Roman"/>
            </a:endParaRPr>
          </a:p>
          <a:p>
            <a:pPr indent="450215" algn="just">
              <a:spcAft>
                <a:spcPts val="0"/>
              </a:spcAft>
            </a:pPr>
            <a:endParaRPr lang="ru-RU" b="1" dirty="0" smtClean="0">
              <a:solidFill>
                <a:schemeClr val="tx2"/>
              </a:solidFill>
              <a:latin typeface="Times New Roman"/>
              <a:ea typeface="Times New Roman"/>
              <a:cs typeface="Times New Roman"/>
            </a:endParaRP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a:t>
            </a:r>
            <a:r>
              <a:rPr lang="ru-RU" b="1" dirty="0">
                <a:solidFill>
                  <a:schemeClr val="tx2"/>
                </a:solidFill>
                <a:latin typeface="Times New Roman"/>
                <a:ea typeface="Times New Roman"/>
                <a:cs typeface="Times New Roman"/>
              </a:rPr>
              <a:t>Устный журнал</a:t>
            </a:r>
            <a:r>
              <a:rPr lang="ru-RU" b="1" dirty="0" smtClean="0">
                <a:solidFill>
                  <a:schemeClr val="tx2"/>
                </a:solidFill>
                <a:latin typeface="Times New Roman"/>
                <a:ea typeface="Times New Roman"/>
                <a:cs typeface="Times New Roman"/>
              </a:rPr>
              <a:t>»; </a:t>
            </a: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a:t>
            </a:r>
            <a:r>
              <a:rPr lang="ru-RU" b="1" dirty="0">
                <a:solidFill>
                  <a:schemeClr val="tx2"/>
                </a:solidFill>
                <a:latin typeface="Times New Roman"/>
                <a:ea typeface="Times New Roman"/>
                <a:cs typeface="Times New Roman"/>
              </a:rPr>
              <a:t>Педагогическая гостиная</a:t>
            </a:r>
            <a:r>
              <a:rPr lang="ru-RU" b="1" dirty="0" smtClean="0">
                <a:solidFill>
                  <a:schemeClr val="tx2"/>
                </a:solidFill>
                <a:latin typeface="Times New Roman"/>
                <a:ea typeface="Times New Roman"/>
                <a:cs typeface="Times New Roman"/>
              </a:rPr>
              <a:t>»;</a:t>
            </a: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a:t>
            </a:r>
            <a:r>
              <a:rPr lang="ru-RU" b="1" dirty="0">
                <a:solidFill>
                  <a:schemeClr val="tx2"/>
                </a:solidFill>
                <a:latin typeface="Times New Roman"/>
                <a:ea typeface="Times New Roman"/>
                <a:cs typeface="Times New Roman"/>
              </a:rPr>
              <a:t>Круглый стол»; </a:t>
            </a: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По </a:t>
            </a:r>
            <a:r>
              <a:rPr lang="ru-RU" b="1" dirty="0">
                <a:solidFill>
                  <a:schemeClr val="tx2"/>
                </a:solidFill>
                <a:latin typeface="Times New Roman"/>
                <a:ea typeface="Times New Roman"/>
                <a:cs typeface="Times New Roman"/>
              </a:rPr>
              <a:t>типу телепередач и развлекательных программ, игр, направленных на привлечение их внимания к детскому саду: «Педагогическое поле чудес», «Педагогический случай», «КВН», «Ток – шоу»; </a:t>
            </a: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Акции </a:t>
            </a:r>
            <a:r>
              <a:rPr lang="ru-RU" b="1" dirty="0">
                <a:solidFill>
                  <a:schemeClr val="tx2"/>
                </a:solidFill>
                <a:latin typeface="Times New Roman"/>
                <a:ea typeface="Times New Roman"/>
                <a:cs typeface="Times New Roman"/>
              </a:rPr>
              <a:t>«Покрасим веранды», «Мы – дизайнеры</a:t>
            </a:r>
            <a:r>
              <a:rPr lang="ru-RU" b="1" dirty="0" smtClean="0">
                <a:solidFill>
                  <a:schemeClr val="tx2"/>
                </a:solidFill>
                <a:latin typeface="Times New Roman"/>
                <a:ea typeface="Times New Roman"/>
                <a:cs typeface="Times New Roman"/>
              </a:rPr>
              <a:t>» и др.</a:t>
            </a:r>
          </a:p>
          <a:p>
            <a:pPr marL="285750" indent="-285750" algn="just">
              <a:spcAft>
                <a:spcPts val="0"/>
              </a:spcAft>
              <a:buFont typeface="Wingdings" pitchFamily="2" charset="2"/>
              <a:buChar char="Ø"/>
            </a:pPr>
            <a:r>
              <a:rPr lang="ru-RU" b="1" dirty="0" smtClean="0">
                <a:solidFill>
                  <a:schemeClr val="tx2"/>
                </a:solidFill>
                <a:latin typeface="Times New Roman"/>
                <a:ea typeface="Times New Roman"/>
                <a:cs typeface="Times New Roman"/>
              </a:rPr>
              <a:t>«Почтовый ящик» -это </a:t>
            </a:r>
            <a:r>
              <a:rPr lang="ru-RU" b="1" dirty="0">
                <a:solidFill>
                  <a:schemeClr val="tx2"/>
                </a:solidFill>
                <a:latin typeface="Times New Roman"/>
                <a:ea typeface="Times New Roman"/>
                <a:cs typeface="Times New Roman"/>
              </a:rPr>
              <a:t>коробка или тетрадь, в которую родители могут класть записки со своими идеями и предложениями, обращаться с вопросами к педагогам, заведующему или старшему воспитателю. </a:t>
            </a:r>
            <a:r>
              <a:rPr lang="ru-RU" b="1" dirty="0" smtClean="0">
                <a:solidFill>
                  <a:schemeClr val="tx2"/>
                </a:solidFill>
                <a:latin typeface="Times New Roman"/>
                <a:ea typeface="Times New Roman"/>
                <a:cs typeface="Times New Roman"/>
              </a:rPr>
              <a:t>Необходимо </a:t>
            </a:r>
            <a:r>
              <a:rPr lang="ru-RU" b="1" dirty="0">
                <a:solidFill>
                  <a:schemeClr val="tx2"/>
                </a:solidFill>
                <a:latin typeface="Times New Roman"/>
                <a:ea typeface="Times New Roman"/>
                <a:cs typeface="Times New Roman"/>
              </a:rPr>
              <a:t>ориентировать на использование сайта ДОУ. Родители могут задавать вопросы на сайте.  Заданные вопросы освещаются на родительских собраниях или даются специалистами письменно, или на сайте ДОУ. Такая форма работы позволяет родителям делиться своими мыслями с воспитателем и эффективна, когда нехватка времени мешает педагогу встретиться с родителями лично.</a:t>
            </a:r>
            <a:endParaRPr lang="ru-RU" sz="1600" b="1" dirty="0">
              <a:solidFill>
                <a:schemeClr val="tx2"/>
              </a:solidFill>
              <a:ea typeface="Times New Roman"/>
              <a:cs typeface="Times New Roman"/>
            </a:endParaRPr>
          </a:p>
        </p:txBody>
      </p:sp>
    </p:spTree>
    <p:extLst>
      <p:ext uri="{BB962C8B-B14F-4D97-AF65-F5344CB8AC3E}">
        <p14:creationId xmlns:p14="http://schemas.microsoft.com/office/powerpoint/2010/main" val="958610261"/>
      </p:ext>
    </p:extLst>
  </p:cSld>
  <p:clrMapOvr>
    <a:masterClrMapping/>
  </p:clrMapOvr>
  <p:transition spd="slow" advTm="10000">
    <p:wedge/>
  </p:transition>
</p:sld>
</file>

<file path=ppt/tags/tag1.xml><?xml version="1.0" encoding="utf-8"?>
<p:tagLst xmlns:a="http://schemas.openxmlformats.org/drawingml/2006/main" xmlns:r="http://schemas.openxmlformats.org/officeDocument/2006/relationships" xmlns:p="http://schemas.openxmlformats.org/presentationml/2006/main">
  <p:tag name="TIMING" val="|4.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443</Words>
  <Application>Microsoft Office PowerPoint</Application>
  <PresentationFormat>Экран (4:3)</PresentationFormat>
  <Paragraphs>38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   Современные формы и методы взаимодействия детского сада и семьи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253</cp:revision>
  <dcterms:created xsi:type="dcterms:W3CDTF">2015-09-22T04:22:55Z</dcterms:created>
  <dcterms:modified xsi:type="dcterms:W3CDTF">2019-03-28T04:06:16Z</dcterms:modified>
</cp:coreProperties>
</file>