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5" r:id="rId2"/>
    <p:sldId id="276" r:id="rId3"/>
    <p:sldId id="277" r:id="rId4"/>
    <p:sldId id="278" r:id="rId5"/>
    <p:sldId id="279" r:id="rId6"/>
    <p:sldId id="280" r:id="rId7"/>
    <p:sldId id="281" r:id="rId8"/>
    <p:sldId id="282" r:id="rId9"/>
    <p:sldId id="283" r:id="rId10"/>
    <p:sldId id="284" r:id="rId11"/>
    <p:sldId id="285" r:id="rId12"/>
    <p:sldId id="286" r:id="rId13"/>
    <p:sldId id="287" r:id="rId14"/>
    <p:sldId id="288" r:id="rId15"/>
    <p:sldId id="289" r:id="rId16"/>
    <p:sldId id="290" r:id="rId17"/>
    <p:sldId id="291" r:id="rId18"/>
    <p:sldId id="292" r:id="rId19"/>
    <p:sldId id="293" r:id="rId20"/>
    <p:sldId id="294" r:id="rId21"/>
    <p:sldId id="295" r:id="rId22"/>
    <p:sldId id="296" r:id="rId23"/>
    <p:sldId id="297" r:id="rId24"/>
    <p:sldId id="298" r:id="rId25"/>
    <p:sldId id="300" r:id="rId26"/>
    <p:sldId id="305" r:id="rId27"/>
    <p:sldId id="304" r:id="rId28"/>
    <p:sldId id="302" r:id="rId29"/>
    <p:sldId id="303" r:id="rId30"/>
    <p:sldId id="306" r:id="rId31"/>
    <p:sldId id="307" r:id="rId32"/>
    <p:sldId id="308"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22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E348BCB4-586F-4583-9367-CB571C0DA8E7}" type="datetimeFigureOut">
              <a:rPr lang="ru-RU" smtClean="0"/>
              <a:t>25.03.2017</a:t>
            </a:fld>
            <a:endParaRPr lang="ru-RU"/>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4207590B-FE12-4B71-99FF-C05EC894F59C}" type="slidenum">
              <a:rPr lang="ru-RU" smtClean="0"/>
              <a:t>‹#›</a:t>
            </a:fld>
            <a:endParaRPr lang="ru-RU"/>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ru-RU"/>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ru-RU" smtClean="0"/>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E348BCB4-586F-4583-9367-CB571C0DA8E7}" type="datetimeFigureOut">
              <a:rPr lang="ru-RU" smtClean="0"/>
              <a:t>25.03.2017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207590B-FE12-4B71-99FF-C05EC894F59C}"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348BCB4-586F-4583-9367-CB571C0DA8E7}" type="datetimeFigureOut">
              <a:rPr lang="ru-RU" smtClean="0"/>
              <a:t>25.03.2017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4207590B-FE12-4B71-99FF-C05EC894F59C}"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348BCB4-586F-4583-9367-CB571C0DA8E7}" type="datetimeFigureOut">
              <a:rPr lang="ru-RU" smtClean="0"/>
              <a:t>25.03.2017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207590B-FE12-4B71-99FF-C05EC894F59C}"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9" name="Date Placeholder 8"/>
          <p:cNvSpPr>
            <a:spLocks noGrp="1"/>
          </p:cNvSpPr>
          <p:nvPr>
            <p:ph type="dt" sz="half" idx="10"/>
          </p:nvPr>
        </p:nvSpPr>
        <p:spPr/>
        <p:txBody>
          <a:bodyPr/>
          <a:lstStyle>
            <a:lvl1pPr>
              <a:defRPr>
                <a:solidFill>
                  <a:srgbClr val="FFFFFF"/>
                </a:solidFill>
              </a:defRPr>
            </a:lvl1pPr>
          </a:lstStyle>
          <a:p>
            <a:fld id="{E348BCB4-586F-4583-9367-CB571C0DA8E7}" type="datetimeFigureOut">
              <a:rPr lang="ru-RU" smtClean="0"/>
              <a:t>25.03.2017</a:t>
            </a:fld>
            <a:endParaRPr lang="ru-RU"/>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4207590B-FE12-4B71-99FF-C05EC894F59C}" type="slidenum">
              <a:rPr lang="ru-RU" smtClean="0"/>
              <a:t>‹#›</a:t>
            </a:fld>
            <a:endParaRPr lang="ru-RU"/>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ru-RU"/>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ru-RU" smtClean="0"/>
              <a:t>Образец заголовка</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348BCB4-586F-4583-9367-CB571C0DA8E7}" type="datetimeFigureOut">
              <a:rPr lang="ru-RU" smtClean="0"/>
              <a:t>25.03.2017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207590B-FE12-4B71-99FF-C05EC894F59C}"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348BCB4-586F-4583-9367-CB571C0DA8E7}" type="datetimeFigureOut">
              <a:rPr lang="ru-RU" smtClean="0"/>
              <a:t>25.03.2017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207590B-FE12-4B71-99FF-C05EC894F59C}"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348BCB4-586F-4583-9367-CB571C0DA8E7}" type="datetimeFigureOut">
              <a:rPr lang="ru-RU" smtClean="0"/>
              <a:t>25.03.2017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207590B-FE12-4B71-99FF-C05EC894F59C}" type="slidenum">
              <a:rPr lang="ru-RU" smtClean="0"/>
              <a:t>‹#›</a:t>
            </a:fld>
            <a:endParaRPr lang="ru-RU"/>
          </a:p>
        </p:txBody>
      </p:sp>
      <p:sp>
        <p:nvSpPr>
          <p:cNvPr id="6" name="Title 5"/>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E348BCB4-586F-4583-9367-CB571C0DA8E7}" type="datetimeFigureOut">
              <a:rPr lang="ru-RU" smtClean="0"/>
              <a:t>25.03.2017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207590B-FE12-4B71-99FF-C05EC894F59C}"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348BCB4-586F-4583-9367-CB571C0DA8E7}" type="datetimeFigureOut">
              <a:rPr lang="ru-RU" smtClean="0"/>
              <a:t>25.03.2017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4207590B-FE12-4B71-99FF-C05EC894F59C}" type="slidenum">
              <a:rPr lang="ru-RU" smtClean="0"/>
              <a:t>‹#›</a:t>
            </a:fld>
            <a:endParaRPr lang="ru-RU"/>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ru-RU" smtClean="0"/>
              <a:t>Образец заголовка</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348BCB4-586F-4583-9367-CB571C0DA8E7}" type="datetimeFigureOut">
              <a:rPr lang="ru-RU" smtClean="0"/>
              <a:t>25.03.2017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207590B-FE12-4B71-99FF-C05EC894F59C}" type="slidenum">
              <a:rPr lang="ru-RU" smtClean="0"/>
              <a:t>‹#›</a:t>
            </a:fld>
            <a:endParaRPr lang="ru-RU"/>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ru-RU" smtClean="0"/>
              <a:t>Образец заголовка</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E348BCB4-586F-4583-9367-CB571C0DA8E7}" type="datetimeFigureOut">
              <a:rPr lang="ru-RU" smtClean="0"/>
              <a:t>25.03.2017</a:t>
            </a:fld>
            <a:endParaRPr lang="ru-RU"/>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ru-RU"/>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4207590B-FE12-4B71-99FF-C05EC894F59C}"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1 – чемпион мира по шахматам</a:t>
            </a:r>
            <a:endParaRPr lang="ru-RU" dirty="0"/>
          </a:p>
        </p:txBody>
      </p:sp>
      <p:pic>
        <p:nvPicPr>
          <p:cNvPr id="2050" name="Picture 2" descr="&amp;Vcy;&amp;icy;&amp;lcy;&amp;softcy;&amp;gcy;&amp;iecy;&amp;lcy;&amp;softcy;&amp;mcy; &amp;Scy;&amp;tcy;&amp;iecy;&amp;jcy;&amp;ncy;&amp;icy;&amp;tscy;. &amp;CHcy;&amp;iecy;&amp;mcy;&amp;pcy;&amp;icy;&amp;ocy;&amp;ncy; &amp;mcy;&amp;icy;&amp;rcy;&amp;a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48" y="1628800"/>
            <a:ext cx="2333625" cy="28575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11760" y="1484784"/>
            <a:ext cx="6624736" cy="3693319"/>
          </a:xfrm>
          <a:prstGeom prst="rect">
            <a:avLst/>
          </a:prstGeom>
        </p:spPr>
        <p:txBody>
          <a:bodyPr wrap="square">
            <a:spAutoFit/>
          </a:bodyPr>
          <a:lstStyle/>
          <a:p>
            <a:r>
              <a:rPr lang="ru-RU" dirty="0"/>
              <a:t>Первый чемпион по шахматам – </a:t>
            </a:r>
            <a:r>
              <a:rPr lang="ru-RU" b="1" dirty="0"/>
              <a:t>Вильгельм </a:t>
            </a:r>
            <a:r>
              <a:rPr lang="ru-RU" b="1" dirty="0" err="1"/>
              <a:t>Стейниц</a:t>
            </a:r>
            <a:r>
              <a:rPr lang="ru-RU" dirty="0"/>
              <a:t>. Место рождения – Прага, год – 1836. </a:t>
            </a:r>
            <a:r>
              <a:rPr lang="ru-RU" dirty="0" err="1"/>
              <a:t>Стейниц</a:t>
            </a:r>
            <a:r>
              <a:rPr lang="ru-RU" dirty="0"/>
              <a:t> был завоеван этот титул в 1886 году, после чего выиграл партию у своего главного соперника – И. </a:t>
            </a:r>
            <a:r>
              <a:rPr lang="ru-RU" dirty="0" err="1"/>
              <a:t>Цукерторта</a:t>
            </a:r>
            <a:r>
              <a:rPr lang="ru-RU" dirty="0"/>
              <a:t>. </a:t>
            </a:r>
            <a:r>
              <a:rPr lang="ru-RU" dirty="0" err="1"/>
              <a:t>Стейниц</a:t>
            </a:r>
            <a:r>
              <a:rPr lang="ru-RU" dirty="0"/>
              <a:t> создал принципиально новую позиционную игру в шахматы, а также внес свой личный большой вклад в развитие этой области.</a:t>
            </a:r>
          </a:p>
          <a:p>
            <a:r>
              <a:rPr lang="ru-RU" dirty="0"/>
              <a:t>В. </a:t>
            </a:r>
            <a:r>
              <a:rPr lang="ru-RU" dirty="0" err="1"/>
              <a:t>Стейниц</a:t>
            </a:r>
            <a:r>
              <a:rPr lang="ru-RU" dirty="0"/>
              <a:t> начал играть в двенадцать лет, но возможности проявить свой дар у юноши не было. Первой удачей в шахматах для Вильгельма стала победа над постоянным партнером по игре его отца – почитаемого многими раввина. Серьезно будущий чемпион начал заниматься шахматами лишь по достижении возраста 23-х лет после окончания политехнического института в Вене.</a:t>
            </a:r>
          </a:p>
        </p:txBody>
      </p:sp>
    </p:spTree>
    <p:extLst>
      <p:ext uri="{BB962C8B-B14F-4D97-AF65-F5344CB8AC3E}">
        <p14:creationId xmlns:p14="http://schemas.microsoft.com/office/powerpoint/2010/main" val="23916053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10 </a:t>
            </a:r>
            <a:r>
              <a:rPr lang="ru-RU" dirty="0"/>
              <a:t>– чемпион мира по шахматам</a:t>
            </a:r>
          </a:p>
        </p:txBody>
      </p:sp>
      <p:pic>
        <p:nvPicPr>
          <p:cNvPr id="11266" name="Picture 2" descr="&amp;Bcy;&amp;ocy;&amp;rcy;&amp;icy;&amp;scy; &amp;Scy;&amp;pcy;&amp;acy;&amp;scy;&amp;scy;&amp;kcy;&amp;icy;&amp;jcy;. &amp;chcy;&amp;iecy;&amp;mcy;&amp;pcy;&amp;icy;&amp;ocy;&amp;ncy; &amp;mcy;&amp;icy;&amp;rcy;&amp;acy; &amp;pcy;&amp;ocy; &amp;shcy;&amp;acy;&amp;khcy;&amp;mcy;&amp;acy;&amp;tcy;&amp;acy;&amp;m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628800"/>
            <a:ext cx="1333500" cy="160972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489075" y="1616374"/>
            <a:ext cx="7475413" cy="2308324"/>
          </a:xfrm>
          <a:prstGeom prst="rect">
            <a:avLst/>
          </a:prstGeom>
        </p:spPr>
        <p:txBody>
          <a:bodyPr wrap="square">
            <a:spAutoFit/>
          </a:bodyPr>
          <a:lstStyle/>
          <a:p>
            <a:r>
              <a:rPr lang="ru-RU" b="1" dirty="0"/>
              <a:t>Борис Спасский</a:t>
            </a:r>
            <a:r>
              <a:rPr lang="ru-RU" dirty="0"/>
              <a:t> – десятый чемпион мира по шахматам. Спасский обучился азам игры в возрасте 5-ти лет. Впервые он стал участником чемпионата Советского Союза в 1955 году, в этот же период ему было присуждено звание гроссмейстера (в 17-ть лет). Таким образом, шахматист на тот момент стал самым молодым гроссмейстером за всю шахматную историю. Соревнование за первенство планеты Спасский выигрывает у Петросяна в 1969 году и удерживает звание десятого чемпиона в течение 3-х лет.</a:t>
            </a:r>
          </a:p>
        </p:txBody>
      </p:sp>
    </p:spTree>
    <p:extLst>
      <p:ext uri="{BB962C8B-B14F-4D97-AF65-F5344CB8AC3E}">
        <p14:creationId xmlns:p14="http://schemas.microsoft.com/office/powerpoint/2010/main" val="869422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11 </a:t>
            </a:r>
            <a:r>
              <a:rPr lang="ru-RU" dirty="0"/>
              <a:t>– чемпион мира по шахматам</a:t>
            </a:r>
          </a:p>
        </p:txBody>
      </p:sp>
      <p:pic>
        <p:nvPicPr>
          <p:cNvPr id="12290" name="Picture 2" descr="&amp;Rcy;&amp;ocy;&amp;bcy;&amp;iecy;&amp;rcy;&amp;tcy; &amp;Dcy;&amp;zhcy;&amp;iecy;&amp;jcy;&amp;mcy;&amp;scy; &amp;Fcy;&amp;icy;&amp;shcy;&amp;iecy;&amp;rcy;. &amp;chcy;&amp;iecy;&amp;mcy;&amp;pcy;&amp;icy;&amp;ocy;&amp;ncy; &amp;mcy;&amp;icy;&amp;rcy;&amp;acy; &amp;pcy;&amp;ocy; &amp;shcy;&amp;acy;&amp;khcy;&amp;mcy;&amp;acy;&amp;tcy;&amp;acy;&amp;m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628800"/>
            <a:ext cx="1428750" cy="140017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584325" y="1720840"/>
            <a:ext cx="7380163" cy="2031325"/>
          </a:xfrm>
          <a:prstGeom prst="rect">
            <a:avLst/>
          </a:prstGeom>
        </p:spPr>
        <p:txBody>
          <a:bodyPr wrap="square">
            <a:spAutoFit/>
          </a:bodyPr>
          <a:lstStyle/>
          <a:p>
            <a:r>
              <a:rPr lang="ru-RU" dirty="0"/>
              <a:t>Звание одиннадцатого чемпиона мира по шахматам получил </a:t>
            </a:r>
            <a:r>
              <a:rPr lang="ru-RU" b="1" dirty="0"/>
              <a:t>Роберт Джеймс Фишер</a:t>
            </a:r>
            <a:r>
              <a:rPr lang="ru-RU" dirty="0"/>
              <a:t>, считавшийся вундеркиндом и гением. Он научился играть в шестилетнем возрасте. К двенадцати годам Фишер становится чемпионом Америки, в 15 лет – международным гроссмейстером. Никто до него в таком раннем возрасте не достигал столь высоких результатов. Чемпионом мира Фишер становится в 1972 году, после того, как одержал победу над Б. Спасским.</a:t>
            </a:r>
          </a:p>
        </p:txBody>
      </p:sp>
    </p:spTree>
    <p:extLst>
      <p:ext uri="{BB962C8B-B14F-4D97-AF65-F5344CB8AC3E}">
        <p14:creationId xmlns:p14="http://schemas.microsoft.com/office/powerpoint/2010/main" val="1270207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12 </a:t>
            </a:r>
            <a:r>
              <a:rPr lang="ru-RU" dirty="0"/>
              <a:t>– чемпион мира по шахматам</a:t>
            </a:r>
          </a:p>
        </p:txBody>
      </p:sp>
      <p:pic>
        <p:nvPicPr>
          <p:cNvPr id="13314" name="Picture 2" descr="&amp;Acy;&amp;ncy;&amp;acy;&amp;tcy;&amp;ocy;&amp;lcy;&amp;icy;&amp;jcy; &amp;Kcy;&amp;acy;&amp;rcy;&amp;pcy;&amp;ocy;&amp;vcy; . &amp;chcy;&amp;iecy;&amp;mcy;&amp;pcy;&amp;icy;&amp;ocy;&amp;ncy; &amp;mcy;&amp;icy;&amp;rcy;&amp;acy; &amp;pcy;&amp;ocy; &amp;shcy;&amp;acy;&amp;khcy;&amp;mcy;&amp;acy;&amp;tcy;&amp;acy;&amp;m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233" y="1628800"/>
            <a:ext cx="2857500" cy="215265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988732" y="1628800"/>
            <a:ext cx="5975755" cy="3693319"/>
          </a:xfrm>
          <a:prstGeom prst="rect">
            <a:avLst/>
          </a:prstGeom>
        </p:spPr>
        <p:txBody>
          <a:bodyPr wrap="square">
            <a:spAutoFit/>
          </a:bodyPr>
          <a:lstStyle/>
          <a:p>
            <a:r>
              <a:rPr lang="ru-RU" b="1" dirty="0"/>
              <a:t>Анатолий Карпов</a:t>
            </a:r>
            <a:r>
              <a:rPr lang="ru-RU" dirty="0"/>
              <a:t> – двенадцатый чемпион мира по шахматам. Шахматист, родившийся в 1951 году, научился играть, когда ему было всего 4 года. Сильным мастером стал в возрасте 15-ти лет, в возрасте 18 лет шахматист стал чемпионом в юношеском турнире, звание гроссмейстера получил в 19. До того момента, как Карпов стал чемпионом мира по шахматам, он являлся победителем множества интернациональных соревнований. Звание 12-го чемпиона мира он получил в 1975 году. Анатолий Карпов значительно превзошел других известных в истории шахматистов по числу побед, которые были им одержаны в многочисленных международных турнирах, матчах и соревнованиях.</a:t>
            </a:r>
          </a:p>
        </p:txBody>
      </p:sp>
    </p:spTree>
    <p:extLst>
      <p:ext uri="{BB962C8B-B14F-4D97-AF65-F5344CB8AC3E}">
        <p14:creationId xmlns:p14="http://schemas.microsoft.com/office/powerpoint/2010/main" val="13857549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13 </a:t>
            </a:r>
            <a:r>
              <a:rPr lang="ru-RU" dirty="0"/>
              <a:t>– чемпион мира по шахматам</a:t>
            </a:r>
          </a:p>
        </p:txBody>
      </p:sp>
      <p:pic>
        <p:nvPicPr>
          <p:cNvPr id="14338" name="Picture 2" descr="&amp;Gcy;&amp;acy;&amp;rcy;&amp;rcy;&amp;icy; &amp;Kcy;&amp;acy;&amp;scy;&amp;pcy;&amp;acy;&amp;rcy;&amp;ocy;&amp;vcy;. &amp;chcy;&amp;iecy;&amp;mcy;&amp;pcy;&amp;icy;&amp;ocy;&amp;ncy; &amp;mcy;&amp;icy;&amp;rcy;&amp;acy; &amp;pcy;&amp;ocy; &amp;shcy;&amp;acy;&amp;khcy;&amp;mcy;&amp;acy;&amp;tcy;&amp;acy;&amp;m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628800"/>
            <a:ext cx="1428750" cy="211455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584325" y="1628800"/>
            <a:ext cx="7380163" cy="3416320"/>
          </a:xfrm>
          <a:prstGeom prst="rect">
            <a:avLst/>
          </a:prstGeom>
        </p:spPr>
        <p:txBody>
          <a:bodyPr wrap="square">
            <a:spAutoFit/>
          </a:bodyPr>
          <a:lstStyle/>
          <a:p>
            <a:r>
              <a:rPr lang="ru-RU" dirty="0"/>
              <a:t>Известный в СССР и России шахматист </a:t>
            </a:r>
            <a:r>
              <a:rPr lang="ru-RU" b="1" dirty="0"/>
              <a:t>Гарри Каспаров</a:t>
            </a:r>
            <a:r>
              <a:rPr lang="ru-RU" dirty="0"/>
              <a:t> является тринадцатым чемпионом мира по шахматам. Место рождения – Баку, год – 1963. В тринадцатилетнем возрасте он стал чемпионом страны в юношеском турнире (в котором участвовали 18-летние шахматисты). В 17-летнем возрасте Каспаров получает звание гроссмейстера. Противостояние 12-го и 13-го чемпионов – Карпова и </a:t>
            </a:r>
            <a:r>
              <a:rPr lang="ru-RU" dirty="0" err="1"/>
              <a:t>Гаспарова</a:t>
            </a:r>
            <a:r>
              <a:rPr lang="ru-RU" dirty="0"/>
              <a:t> было одним из самых мощных за всю шахматную историю. В общей сложности эти два великих шахматиста провели за титул чемпиона мира целых 5 матчей. В итоге, по результатам матча, который длился с 1 сентября по 10 ноября 1985 года, шахматист победил Карпова со счетом 13:11, что принесло ему титул 13-го чемпиона мира по шахматам.</a:t>
            </a:r>
          </a:p>
        </p:txBody>
      </p:sp>
    </p:spTree>
    <p:extLst>
      <p:ext uri="{BB962C8B-B14F-4D97-AF65-F5344CB8AC3E}">
        <p14:creationId xmlns:p14="http://schemas.microsoft.com/office/powerpoint/2010/main" val="4278219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14 </a:t>
            </a:r>
            <a:r>
              <a:rPr lang="ru-RU" dirty="0"/>
              <a:t>– чемпион мира по шахматам</a:t>
            </a:r>
          </a:p>
        </p:txBody>
      </p:sp>
      <p:pic>
        <p:nvPicPr>
          <p:cNvPr id="15362" name="Picture 2" descr="&amp;Vcy;&amp;lcy;&amp;acy;&amp;dcy;&amp;icy;&amp;mcy;&amp;icy;&amp;rcy; &amp;Kcy;&amp;rcy;&amp;acy;&amp;mcy;&amp;ncy;&amp;icy;&amp;kcy;. &amp;chcy;&amp;iecy;&amp;mcy;&amp;pcy;&amp;icy;&amp;ocy;&amp;ncy; &amp;mcy;&amp;icy;&amp;rcy;&amp;acy; &amp;pcy;&amp;ocy; &amp;shcy;&amp;acy;&amp;khcy;&amp;mcy;&amp;acy;&amp;tcy;&amp;acy;&amp;m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628800"/>
            <a:ext cx="2857500" cy="215265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979208" y="1628800"/>
            <a:ext cx="5985280" cy="3416320"/>
          </a:xfrm>
          <a:prstGeom prst="rect">
            <a:avLst/>
          </a:prstGeom>
        </p:spPr>
        <p:txBody>
          <a:bodyPr wrap="square">
            <a:spAutoFit/>
          </a:bodyPr>
          <a:lstStyle/>
          <a:p>
            <a:r>
              <a:rPr lang="ru-RU" b="1" dirty="0"/>
              <a:t>Владимир Крамник</a:t>
            </a:r>
            <a:r>
              <a:rPr lang="ru-RU" dirty="0"/>
              <a:t> является четырнадцатым чемпионом мира по шахматам. Он родился в 1975 году в городе </a:t>
            </a:r>
            <a:r>
              <a:rPr lang="ru-RU" dirty="0" err="1"/>
              <a:t>Таупсе</a:t>
            </a:r>
            <a:r>
              <a:rPr lang="ru-RU" dirty="0"/>
              <a:t> (Краснодарский край). В 1991 году шахматист становится чемпионом мира в юношеском турнире. В конце 90-х годов, 13 чемпион мира Каспаров сам выбрал себе соперника в лице Крамника, который на тот момент был вторым в рейтингах. Их шахматный поединок состоялся в 2000 году, в результате которого Крамником была одержана победа и получен титул 14-го чемпиона. После этого, в 2004 и 2006 году он дважды отстаивал свой титул, победив Петера </a:t>
            </a:r>
            <a:r>
              <a:rPr lang="ru-RU" dirty="0" err="1"/>
              <a:t>Леко</a:t>
            </a:r>
            <a:r>
              <a:rPr lang="ru-RU" dirty="0"/>
              <a:t> и </a:t>
            </a:r>
            <a:r>
              <a:rPr lang="ru-RU" dirty="0" err="1"/>
              <a:t>Веселина</a:t>
            </a:r>
            <a:r>
              <a:rPr lang="ru-RU" dirty="0"/>
              <a:t> </a:t>
            </a:r>
            <a:r>
              <a:rPr lang="ru-RU" dirty="0" err="1"/>
              <a:t>Топалова</a:t>
            </a:r>
            <a:r>
              <a:rPr lang="ru-RU" dirty="0"/>
              <a:t>.</a:t>
            </a:r>
          </a:p>
        </p:txBody>
      </p:sp>
    </p:spTree>
    <p:extLst>
      <p:ext uri="{BB962C8B-B14F-4D97-AF65-F5344CB8AC3E}">
        <p14:creationId xmlns:p14="http://schemas.microsoft.com/office/powerpoint/2010/main" val="37610184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81370" y="335846"/>
            <a:ext cx="8381260" cy="1054394"/>
          </a:xfrm>
        </p:spPr>
        <p:txBody>
          <a:bodyPr/>
          <a:lstStyle/>
          <a:p>
            <a:r>
              <a:rPr lang="ru-RU" dirty="0" smtClean="0"/>
              <a:t>15 </a:t>
            </a:r>
            <a:r>
              <a:rPr lang="ru-RU" dirty="0"/>
              <a:t>– чемпион мира по шахматам</a:t>
            </a:r>
          </a:p>
        </p:txBody>
      </p:sp>
      <p:pic>
        <p:nvPicPr>
          <p:cNvPr id="16386" name="Picture 2" descr="Viswanathan_An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628800"/>
            <a:ext cx="2857500" cy="2533651"/>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013073" y="1628800"/>
            <a:ext cx="5951413" cy="4524315"/>
          </a:xfrm>
          <a:prstGeom prst="rect">
            <a:avLst/>
          </a:prstGeom>
        </p:spPr>
        <p:txBody>
          <a:bodyPr wrap="square">
            <a:spAutoFit/>
          </a:bodyPr>
          <a:lstStyle/>
          <a:p>
            <a:r>
              <a:rPr lang="ru-RU" b="1" dirty="0" err="1"/>
              <a:t>Вишванатан</a:t>
            </a:r>
            <a:r>
              <a:rPr lang="ru-RU" b="1" dirty="0"/>
              <a:t> Ананд</a:t>
            </a:r>
            <a:r>
              <a:rPr lang="ru-RU" dirty="0"/>
              <a:t> – уроженец Индии, в период с 2007 по 2013 год являлся чемпионом мира по шахматам, став пятнадцатым обладателем этого титула. Играть в шахматы Ананда научила мать в возрасте шести лет, и с тех пор мальчик показывал высокие результаты в данном виде спорта. Уже в четырнадцать лет Ананд получил звание международного мастера, став самым юным обладателем последнего в Индии.</a:t>
            </a:r>
          </a:p>
          <a:p>
            <a:r>
              <a:rPr lang="ru-RU" dirty="0"/>
              <a:t>Быстро продвигаясь по лестнице шахматных достижений, </a:t>
            </a:r>
            <a:r>
              <a:rPr lang="ru-RU" dirty="0" err="1"/>
              <a:t>Вишванатан</a:t>
            </a:r>
            <a:r>
              <a:rPr lang="ru-RU" dirty="0"/>
              <a:t> Ананд в 2007 году завоевал титул чемпиона мира по шахматам. Турнир проходил в Мексике. В последующие года (2008, 2010 и 2012) шахматист подтверждал свое звание. На данный момент Ананд является единственным чемпионом в трех разных стилях игры: нокаут-системе, в круговом турнире и очных матчах с конкурентами.</a:t>
            </a:r>
          </a:p>
        </p:txBody>
      </p:sp>
    </p:spTree>
    <p:extLst>
      <p:ext uri="{BB962C8B-B14F-4D97-AF65-F5344CB8AC3E}">
        <p14:creationId xmlns:p14="http://schemas.microsoft.com/office/powerpoint/2010/main" val="41310578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16 </a:t>
            </a:r>
            <a:r>
              <a:rPr lang="ru-RU" dirty="0"/>
              <a:t>– чемпион мира по шахматам</a:t>
            </a:r>
          </a:p>
        </p:txBody>
      </p:sp>
      <p:pic>
        <p:nvPicPr>
          <p:cNvPr id="17410" name="Picture 2" descr="MagnusKarls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628800"/>
            <a:ext cx="2328193" cy="1790701"/>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339752" y="1628800"/>
            <a:ext cx="6624736" cy="5078313"/>
          </a:xfrm>
          <a:prstGeom prst="rect">
            <a:avLst/>
          </a:prstGeom>
        </p:spPr>
        <p:txBody>
          <a:bodyPr wrap="square">
            <a:spAutoFit/>
          </a:bodyPr>
          <a:lstStyle/>
          <a:p>
            <a:r>
              <a:rPr lang="ru-RU" b="1" dirty="0" err="1"/>
              <a:t>Магнус</a:t>
            </a:r>
            <a:r>
              <a:rPr lang="ru-RU" b="1" dirty="0"/>
              <a:t> </a:t>
            </a:r>
            <a:r>
              <a:rPr lang="ru-RU" b="1" dirty="0" err="1"/>
              <a:t>Карлсен</a:t>
            </a:r>
            <a:r>
              <a:rPr lang="ru-RU" dirty="0"/>
              <a:t> – норвежец, шестнадцатый (и на данный момент последний) чемпион мира по шахматам. Завоевал титул чемпиона мира в 2013 году, сразившись с пятнадцатым чемпионом мира – </a:t>
            </a:r>
            <a:r>
              <a:rPr lang="ru-RU" dirty="0" err="1"/>
              <a:t>Вишванатаном</a:t>
            </a:r>
            <a:r>
              <a:rPr lang="ru-RU" dirty="0"/>
              <a:t> Анандом. Играть в шахматы молодой чемпион начал в возрасте пяти лет со своим отцом, а всерьез увлекся игрой в восемь, начав изучать специальную литературу и заниматься игрой по 2-3 часа в день.</a:t>
            </a:r>
          </a:p>
          <a:p>
            <a:r>
              <a:rPr lang="ru-RU" dirty="0"/>
              <a:t>Обладая незаурядными способностями, </a:t>
            </a:r>
            <a:r>
              <a:rPr lang="ru-RU" dirty="0" err="1"/>
              <a:t>Магнус</a:t>
            </a:r>
            <a:r>
              <a:rPr lang="ru-RU" dirty="0"/>
              <a:t> быстро вырабатывал профессиональные навыки. Специалисты предрекали </a:t>
            </a:r>
            <a:r>
              <a:rPr lang="ru-RU" dirty="0" err="1"/>
              <a:t>Магнусу</a:t>
            </a:r>
            <a:r>
              <a:rPr lang="ru-RU" dirty="0"/>
              <a:t> титул чемпиона еще в 2004 году. Гроссмейстеры мирового класса отмечают, что </a:t>
            </a:r>
            <a:r>
              <a:rPr lang="ru-RU" dirty="0" err="1"/>
              <a:t>Магнус</a:t>
            </a:r>
            <a:r>
              <a:rPr lang="ru-RU" dirty="0"/>
              <a:t> не является уникальным стратегом, но его способность находить решения там, где другие согласились бы на ничью, и тонко чувствовать психологию соперника поражает.</a:t>
            </a:r>
          </a:p>
          <a:p>
            <a:r>
              <a:rPr lang="ru-RU" dirty="0"/>
              <a:t>Пока что </a:t>
            </a:r>
            <a:r>
              <a:rPr lang="ru-RU" dirty="0" err="1"/>
              <a:t>Магнус</a:t>
            </a:r>
            <a:r>
              <a:rPr lang="ru-RU" dirty="0"/>
              <a:t> </a:t>
            </a:r>
            <a:r>
              <a:rPr lang="ru-RU" dirty="0" err="1"/>
              <a:t>Карлсен</a:t>
            </a:r>
            <a:r>
              <a:rPr lang="ru-RU" dirty="0"/>
              <a:t> остается первым и единственным чемпионом одновременно в трех категориях: классической игре, блицу и рапиду.</a:t>
            </a:r>
          </a:p>
        </p:txBody>
      </p:sp>
    </p:spTree>
    <p:extLst>
      <p:ext uri="{BB962C8B-B14F-4D97-AF65-F5344CB8AC3E}">
        <p14:creationId xmlns:p14="http://schemas.microsoft.com/office/powerpoint/2010/main" val="14210588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1-я чемпионка мира по шахматам</a:t>
            </a:r>
            <a:endParaRPr lang="ru-RU"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628800"/>
            <a:ext cx="1428750"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1619672" y="1628800"/>
            <a:ext cx="7344816" cy="4524315"/>
          </a:xfrm>
          <a:prstGeom prst="rect">
            <a:avLst/>
          </a:prstGeom>
        </p:spPr>
        <p:txBody>
          <a:bodyPr wrap="square">
            <a:spAutoFit/>
          </a:bodyPr>
          <a:lstStyle/>
          <a:p>
            <a:r>
              <a:rPr lang="ru-RU" dirty="0" err="1"/>
              <a:t>Ве́ра</a:t>
            </a:r>
            <a:r>
              <a:rPr lang="ru-RU" dirty="0"/>
              <a:t> </a:t>
            </a:r>
            <a:r>
              <a:rPr lang="ru-RU" dirty="0" err="1"/>
              <a:t>Фра́нцевна</a:t>
            </a:r>
            <a:r>
              <a:rPr lang="ru-RU" dirty="0"/>
              <a:t> </a:t>
            </a:r>
            <a:r>
              <a:rPr lang="ru-RU" dirty="0" err="1"/>
              <a:t>Ме́нчик</a:t>
            </a:r>
            <a:r>
              <a:rPr lang="ru-RU" dirty="0"/>
              <a:t> (по мужу Стивенсон; </a:t>
            </a:r>
            <a:r>
              <a:rPr lang="ru-RU" dirty="0" err="1"/>
              <a:t>чеш</a:t>
            </a:r>
            <a:r>
              <a:rPr lang="ru-RU" dirty="0"/>
              <a:t>. </a:t>
            </a:r>
            <a:r>
              <a:rPr lang="ru-RU" dirty="0" err="1"/>
              <a:t>Věra</a:t>
            </a:r>
            <a:r>
              <a:rPr lang="ru-RU" dirty="0"/>
              <a:t> </a:t>
            </a:r>
            <a:r>
              <a:rPr lang="ru-RU" dirty="0" err="1"/>
              <a:t>Menčíková</a:t>
            </a:r>
            <a:r>
              <a:rPr lang="ru-RU" dirty="0"/>
              <a:t>, англ. </a:t>
            </a:r>
            <a:r>
              <a:rPr lang="ru-RU" dirty="0" err="1"/>
              <a:t>Vera</a:t>
            </a:r>
            <a:r>
              <a:rPr lang="ru-RU" dirty="0"/>
              <a:t> </a:t>
            </a:r>
            <a:r>
              <a:rPr lang="ru-RU" dirty="0" err="1"/>
              <a:t>Menchik</a:t>
            </a:r>
            <a:r>
              <a:rPr lang="ru-RU" dirty="0"/>
              <a:t>; 16 февраля 1906, Москва — 27 июня 1944, Лондон) — первая в истории чемпионка мира по шахматам (1927—1944).Родилась в России в семье чеха и англичанки. Проживая в Москве, в 9-летнем возрасте научилась играть в шахматы. В 1921 году (в 15 лет) переехала с родителями в Англию, где вскоре стала членом </a:t>
            </a:r>
            <a:r>
              <a:rPr lang="ru-RU" dirty="0" err="1"/>
              <a:t>Гастингского</a:t>
            </a:r>
            <a:r>
              <a:rPr lang="ru-RU" dirty="0"/>
              <a:t> шахматного клуба. В 1925 году в двух матчах выиграла у чемпионки Великобритании Эдит Прайс с одинаковым счетом 3:2. В 1926 и 1927 гг. победила в открытых чемпионатах Великобритании среди девушек. В 1927 году выиграла в Лондоне первый чемпионат мира по шахматам среди женщин с результатом +10=1. Впоследствии неоднократно и убедительно защищала свой титул в многочисленных турнирах (Гамбург, 1930, Прага 1931, </a:t>
            </a:r>
            <a:r>
              <a:rPr lang="ru-RU" dirty="0" err="1"/>
              <a:t>Фолкстоун</a:t>
            </a:r>
            <a:r>
              <a:rPr lang="ru-RU" dirty="0"/>
              <a:t>, 1933, Варшава, 1935, Стокгольм, 1937, Буэнос-Айрес, 1939) и матчах (Роттердам, 1934 и </a:t>
            </a:r>
            <a:r>
              <a:rPr lang="ru-RU" dirty="0" err="1"/>
              <a:t>Земмеринг</a:t>
            </a:r>
            <a:r>
              <a:rPr lang="ru-RU" dirty="0"/>
              <a:t>, 1937). Оставалась чемпионкой мира до конца своей жизни. </a:t>
            </a:r>
          </a:p>
        </p:txBody>
      </p:sp>
    </p:spTree>
    <p:extLst>
      <p:ext uri="{BB962C8B-B14F-4D97-AF65-F5344CB8AC3E}">
        <p14:creationId xmlns:p14="http://schemas.microsoft.com/office/powerpoint/2010/main" val="3351526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2-я чемпионка мира по шахматам</a:t>
            </a:r>
            <a:endParaRPr lang="ru-RU"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628800"/>
            <a:ext cx="142875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1619672" y="1628800"/>
            <a:ext cx="7344816" cy="1754326"/>
          </a:xfrm>
          <a:prstGeom prst="rect">
            <a:avLst/>
          </a:prstGeom>
        </p:spPr>
        <p:txBody>
          <a:bodyPr wrap="square">
            <a:spAutoFit/>
          </a:bodyPr>
          <a:lstStyle/>
          <a:p>
            <a:r>
              <a:rPr lang="ru-RU" dirty="0" err="1"/>
              <a:t>Людми́ла</a:t>
            </a:r>
            <a:r>
              <a:rPr lang="ru-RU" dirty="0"/>
              <a:t> </a:t>
            </a:r>
            <a:r>
              <a:rPr lang="ru-RU" dirty="0" err="1"/>
              <a:t>Влади́мировна</a:t>
            </a:r>
            <a:r>
              <a:rPr lang="ru-RU" dirty="0"/>
              <a:t> </a:t>
            </a:r>
            <a:r>
              <a:rPr lang="ru-RU" dirty="0" err="1"/>
              <a:t>Руде́нко</a:t>
            </a:r>
            <a:r>
              <a:rPr lang="ru-RU" dirty="0"/>
              <a:t> (27 июля 1904, Лубны, Полтавская губерния — 26 февраля 1986, Ленинград) — советская шахматистка: вторая в истории шахмат и первая среди советских шахматисток чемпионка мира (1950—53 гг.); международный гроссмейстер (1976), международный мастер среди мужчин (1950), заслуженный мастер спорта СССР (1953). Экономист-плановик. </a:t>
            </a:r>
          </a:p>
        </p:txBody>
      </p:sp>
    </p:spTree>
    <p:extLst>
      <p:ext uri="{BB962C8B-B14F-4D97-AF65-F5344CB8AC3E}">
        <p14:creationId xmlns:p14="http://schemas.microsoft.com/office/powerpoint/2010/main" val="738196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3-я </a:t>
            </a:r>
            <a:r>
              <a:rPr lang="ru-RU" dirty="0"/>
              <a:t>чемпионка мира по шахматам</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628800"/>
            <a:ext cx="1428750"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1619672" y="1628800"/>
            <a:ext cx="7344816" cy="3970318"/>
          </a:xfrm>
          <a:prstGeom prst="rect">
            <a:avLst/>
          </a:prstGeom>
        </p:spPr>
        <p:txBody>
          <a:bodyPr wrap="square">
            <a:spAutoFit/>
          </a:bodyPr>
          <a:lstStyle/>
          <a:p>
            <a:r>
              <a:rPr lang="ru-RU" dirty="0" err="1"/>
              <a:t>Елизаве́та</a:t>
            </a:r>
            <a:r>
              <a:rPr lang="ru-RU" dirty="0"/>
              <a:t> </a:t>
            </a:r>
            <a:r>
              <a:rPr lang="ru-RU" dirty="0" err="1"/>
              <a:t>Ива́новна</a:t>
            </a:r>
            <a:r>
              <a:rPr lang="ru-RU" dirty="0"/>
              <a:t> </a:t>
            </a:r>
            <a:r>
              <a:rPr lang="ru-RU" dirty="0" err="1"/>
              <a:t>Бы́кова</a:t>
            </a:r>
            <a:r>
              <a:rPr lang="ru-RU" dirty="0"/>
              <a:t> (4 ноября 1913, село Боголюбово ныне Владимирской области — 8 марта 1989, Москва) — третья в истории чемпионка мира по шахматам (1953—56, 1958—62), заслуженный мастер спорта (1953), международный гроссмейстер (1976). Экономист-плановик. </a:t>
            </a:r>
            <a:r>
              <a:rPr lang="ru-RU" dirty="0" err="1"/>
              <a:t>Журналист.Первого</a:t>
            </a:r>
            <a:r>
              <a:rPr lang="ru-RU" dirty="0"/>
              <a:t> успеха добилась в чемпионате Москвы (1937, 3-е место); шестикратная чемпионка Москвы (в 1938—52) и трёхкратная чемпионка СССР (1947, 1948, 1950). В годы Великой Отечественной войны выступала в московских госпиталях с лекциями о шахматах и сеансами одновременной </a:t>
            </a:r>
            <a:r>
              <a:rPr lang="ru-RU" dirty="0" err="1"/>
              <a:t>игры.В</a:t>
            </a:r>
            <a:r>
              <a:rPr lang="ru-RU" dirty="0"/>
              <a:t> 1953 году выиграла матч на первенство мира у Л. В. Руденко со счётом 8:6. В конце 50-х — начале 60-х гг. в Москве сыграла 3 матча на первенство мира (в 1958 и 1960 выиграла у О. И. Рубцовой и К. А. Зворыкиной). Выступала в московских турнирах до конца 70-х . Награждена орденом «Знак Почёта». </a:t>
            </a:r>
          </a:p>
        </p:txBody>
      </p:sp>
    </p:spTree>
    <p:extLst>
      <p:ext uri="{BB962C8B-B14F-4D97-AF65-F5344CB8AC3E}">
        <p14:creationId xmlns:p14="http://schemas.microsoft.com/office/powerpoint/2010/main" val="2158871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2-чемпион мира по шахматам</a:t>
            </a:r>
            <a:endParaRPr lang="ru-RU" dirty="0"/>
          </a:p>
        </p:txBody>
      </p:sp>
      <p:pic>
        <p:nvPicPr>
          <p:cNvPr id="3074" name="Picture 2" descr="&amp;Ecy;&amp;mcy;&amp;acy;&amp;ncy;&amp;ucy;&amp;icy;&amp;lcy; &amp;Lcy;&amp;acy;&amp;scy;&amp;kcy;&amp;iecy;&amp;rcy;. &amp;CHcy;&amp;iecy;&amp;mcy;&amp;pcy;&amp;icy;&amp;ocy;&amp;ncy; &amp;mcy;&amp;icy;&amp;rcy;&amp;a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628800"/>
            <a:ext cx="1809750" cy="238125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965325" y="1556792"/>
            <a:ext cx="7178675" cy="5355312"/>
          </a:xfrm>
          <a:prstGeom prst="rect">
            <a:avLst/>
          </a:prstGeom>
        </p:spPr>
        <p:txBody>
          <a:bodyPr wrap="square">
            <a:spAutoFit/>
          </a:bodyPr>
          <a:lstStyle/>
          <a:p>
            <a:r>
              <a:rPr lang="ru-RU" dirty="0"/>
              <a:t>Вторым чемпионом мира по шахматам стал </a:t>
            </a:r>
            <a:r>
              <a:rPr lang="ru-RU" b="1" dirty="0" err="1"/>
              <a:t>Эмануил</a:t>
            </a:r>
            <a:r>
              <a:rPr lang="ru-RU" b="1" dirty="0"/>
              <a:t> </a:t>
            </a:r>
            <a:r>
              <a:rPr lang="ru-RU" b="1" dirty="0" err="1"/>
              <a:t>Ласкер</a:t>
            </a:r>
            <a:r>
              <a:rPr lang="ru-RU" dirty="0"/>
              <a:t>. Он родился в Польше в 1868 году, обрел титул чемпиона в 1894 году. </a:t>
            </a:r>
            <a:r>
              <a:rPr lang="ru-RU" dirty="0" err="1"/>
              <a:t>Ласкер</a:t>
            </a:r>
            <a:r>
              <a:rPr lang="ru-RU" dirty="0"/>
              <a:t> являлся лучшим игроком во всей планете в течение целых 27-ми лет. Кроме того, он является автором многочисленных книг, посвященных шахматам.</a:t>
            </a:r>
          </a:p>
          <a:p>
            <a:r>
              <a:rPr lang="ru-RU" dirty="0"/>
              <a:t>Э. </a:t>
            </a:r>
            <a:r>
              <a:rPr lang="ru-RU" dirty="0" err="1"/>
              <a:t>Ласкер</a:t>
            </a:r>
            <a:r>
              <a:rPr lang="ru-RU" dirty="0"/>
              <a:t> перенял любовь к этой удивительной игре от старшего брата Бертольда </a:t>
            </a:r>
            <a:r>
              <a:rPr lang="ru-RU" dirty="0" err="1"/>
              <a:t>Ласкера</a:t>
            </a:r>
            <a:r>
              <a:rPr lang="ru-RU" dirty="0"/>
              <a:t>, начав играть в 12 лет. Однако по-настоящему, профессионально, будущий шахматный король начал играть лишь во время обучения на первом курсе университета. Наиболее сильными сторонами шахматиста считались эндшпиль и позиционное чутье. За время своей карьеры шахматиста он не раз бросал игру на несколько лет, чтобы заниматься философской наукой и математикой.</a:t>
            </a:r>
          </a:p>
          <a:p>
            <a:r>
              <a:rPr lang="ru-RU" dirty="0"/>
              <a:t>Чемпионом мира он стал по результатам матча, который проходил длительный период (с середины марта по конец мая) в 1894 году в Филадельфии, Монреале и Нью-Йорке, где после сыгранных 19 партий победил первого чемпиона – </a:t>
            </a:r>
            <a:r>
              <a:rPr lang="ru-RU" dirty="0" err="1" smtClean="0"/>
              <a:t>Стейница</a:t>
            </a:r>
            <a:r>
              <a:rPr lang="ru-RU" dirty="0" smtClean="0"/>
              <a:t> </a:t>
            </a:r>
            <a:r>
              <a:rPr lang="ru-RU" dirty="0" smtClean="0"/>
              <a:t>Эммануэль </a:t>
            </a:r>
            <a:r>
              <a:rPr lang="ru-RU" dirty="0" err="1"/>
              <a:t>Ласкер</a:t>
            </a:r>
            <a:r>
              <a:rPr lang="ru-RU" dirty="0"/>
              <a:t> оставался чемпионом мира по шахматам дольше всех в истории: 26 лет и 337 дней, с 1894 по 1921 годы.</a:t>
            </a:r>
            <a:r>
              <a:rPr lang="ru-RU" dirty="0" smtClean="0"/>
              <a:t>.</a:t>
            </a:r>
            <a:endParaRPr lang="ru-RU" dirty="0"/>
          </a:p>
        </p:txBody>
      </p:sp>
    </p:spTree>
    <p:extLst>
      <p:ext uri="{BB962C8B-B14F-4D97-AF65-F5344CB8AC3E}">
        <p14:creationId xmlns:p14="http://schemas.microsoft.com/office/powerpoint/2010/main" val="38445475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4-я </a:t>
            </a:r>
            <a:r>
              <a:rPr lang="ru-RU" dirty="0"/>
              <a:t>чемпионка мира по шахматам</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628800"/>
            <a:ext cx="2095500"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2286000" y="1700808"/>
            <a:ext cx="6678488" cy="2585323"/>
          </a:xfrm>
          <a:prstGeom prst="rect">
            <a:avLst/>
          </a:prstGeom>
        </p:spPr>
        <p:txBody>
          <a:bodyPr wrap="square">
            <a:spAutoFit/>
          </a:bodyPr>
          <a:lstStyle/>
          <a:p>
            <a:r>
              <a:rPr lang="ru-RU" dirty="0" err="1"/>
              <a:t>О́льга</a:t>
            </a:r>
            <a:r>
              <a:rPr lang="ru-RU" dirty="0"/>
              <a:t> </a:t>
            </a:r>
            <a:r>
              <a:rPr lang="ru-RU" dirty="0" err="1"/>
              <a:t>Никола́евна</a:t>
            </a:r>
            <a:r>
              <a:rPr lang="ru-RU" dirty="0"/>
              <a:t> </a:t>
            </a:r>
            <a:r>
              <a:rPr lang="ru-RU" dirty="0" err="1"/>
              <a:t>Рубцо́ва</a:t>
            </a:r>
            <a:r>
              <a:rPr lang="ru-RU" dirty="0"/>
              <a:t> (20 августа 1909, Москва — 13 декабря 1994, Москва) — советская шахматистка: четвёртая в истории чемпионка мира (1956—58), международный гроссмейстер (1976), международный мастер ИКЧФ среди мужчин (1973) и женщин (1975), международный арбитр (1964); заслуженный мастер спорта СССР (1952); инженер-</a:t>
            </a:r>
            <a:r>
              <a:rPr lang="ru-RU" dirty="0" err="1"/>
              <a:t>литейщик.В</a:t>
            </a:r>
            <a:r>
              <a:rPr lang="ru-RU" dirty="0"/>
              <a:t> шахматы научилась играть в детстве — у отца Н. Рубцова, известного московского шахматиста, встречавшегося в турнирах с А. Алехиным. </a:t>
            </a:r>
          </a:p>
        </p:txBody>
      </p:sp>
    </p:spTree>
    <p:extLst>
      <p:ext uri="{BB962C8B-B14F-4D97-AF65-F5344CB8AC3E}">
        <p14:creationId xmlns:p14="http://schemas.microsoft.com/office/powerpoint/2010/main" val="544987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5-я </a:t>
            </a:r>
            <a:r>
              <a:rPr lang="ru-RU" dirty="0"/>
              <a:t>чемпионка мира по шахматам</a:t>
            </a: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628800"/>
            <a:ext cx="1428750"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1622211" y="1628800"/>
            <a:ext cx="7344816" cy="2862322"/>
          </a:xfrm>
          <a:prstGeom prst="rect">
            <a:avLst/>
          </a:prstGeom>
        </p:spPr>
        <p:txBody>
          <a:bodyPr wrap="square">
            <a:spAutoFit/>
          </a:bodyPr>
          <a:lstStyle/>
          <a:p>
            <a:r>
              <a:rPr lang="ru-RU" dirty="0" err="1"/>
              <a:t>Но́на</a:t>
            </a:r>
            <a:r>
              <a:rPr lang="ru-RU" dirty="0"/>
              <a:t> </a:t>
            </a:r>
            <a:r>
              <a:rPr lang="ru-RU" dirty="0" err="1"/>
              <a:t>Тере́нтьевна</a:t>
            </a:r>
            <a:r>
              <a:rPr lang="ru-RU" dirty="0"/>
              <a:t> </a:t>
            </a:r>
            <a:r>
              <a:rPr lang="ru-RU" dirty="0" err="1"/>
              <a:t>Гаприндашви́ли</a:t>
            </a:r>
            <a:r>
              <a:rPr lang="ru-RU" dirty="0"/>
              <a:t> (груз. </a:t>
            </a:r>
            <a:r>
              <a:rPr lang="ru-RU" dirty="0" err="1"/>
              <a:t>ნონა</a:t>
            </a:r>
            <a:r>
              <a:rPr lang="ru-RU" dirty="0"/>
              <a:t> </a:t>
            </a:r>
            <a:r>
              <a:rPr lang="ru-RU" dirty="0" err="1"/>
              <a:t>გაფრინდაშვილი</a:t>
            </a:r>
            <a:r>
              <a:rPr lang="ru-RU" dirty="0"/>
              <a:t>; род. 3 мая 1941, Зугдиди, Грузинская ССР) — советская и грузинская шахматистка, заслуженный мастер спорта (1964); пятая в истории шахмат чемпионка мира (1962—1978), первый международный гроссмейстер среди женщин (1976) и первая женщина, которой присвоено звание международного гроссмейстера среди мужчин (1978). Пятикратная чемпионка СССР. Председатель женской комиссии ФИДЕ (Международной шахматной федерации, 1980—1986). Первая обладательница приза «Шахматный Оскар» (1982). Президент Национального олимпийского комитета Грузии (1989). </a:t>
            </a:r>
          </a:p>
        </p:txBody>
      </p:sp>
    </p:spTree>
    <p:extLst>
      <p:ext uri="{BB962C8B-B14F-4D97-AF65-F5344CB8AC3E}">
        <p14:creationId xmlns:p14="http://schemas.microsoft.com/office/powerpoint/2010/main" val="438978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6-я </a:t>
            </a:r>
            <a:r>
              <a:rPr lang="ru-RU" dirty="0"/>
              <a:t>чемпионка мира по шахматам</a:t>
            </a: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628800"/>
            <a:ext cx="2095500"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2286000" y="1700808"/>
            <a:ext cx="6678488" cy="2308324"/>
          </a:xfrm>
          <a:prstGeom prst="rect">
            <a:avLst/>
          </a:prstGeom>
        </p:spPr>
        <p:txBody>
          <a:bodyPr wrap="square">
            <a:spAutoFit/>
          </a:bodyPr>
          <a:lstStyle/>
          <a:p>
            <a:r>
              <a:rPr lang="ru-RU" dirty="0" err="1"/>
              <a:t>Чибурданидзе</a:t>
            </a:r>
            <a:r>
              <a:rPr lang="ru-RU" dirty="0"/>
              <a:t> Майя Григорьевна 17.01.1961, Кутаиси, Грузинская ССР (СССР).Шестая чемпионка мира по шахматам (1978 – 1991). Девятикратная победительница шахматных Олимпиад. В семье Григория </a:t>
            </a:r>
            <a:r>
              <a:rPr lang="ru-RU" dirty="0" err="1"/>
              <a:t>Чибурданидзе</a:t>
            </a:r>
            <a:r>
              <a:rPr lang="ru-RU" dirty="0"/>
              <a:t> все дети играли в шахматы. Старшие учили младших, а затем младшие побеждали старших. Так, восьмилетняя Майя, которую научил играть старший брат Реваз, вскоре стала обыгрывать сестру </a:t>
            </a:r>
            <a:r>
              <a:rPr lang="ru-RU" dirty="0" err="1"/>
              <a:t>Ламару</a:t>
            </a:r>
            <a:r>
              <a:rPr lang="ru-RU" dirty="0"/>
              <a:t>, студентку второго курса политехнического института. </a:t>
            </a:r>
          </a:p>
        </p:txBody>
      </p:sp>
    </p:spTree>
    <p:extLst>
      <p:ext uri="{BB962C8B-B14F-4D97-AF65-F5344CB8AC3E}">
        <p14:creationId xmlns:p14="http://schemas.microsoft.com/office/powerpoint/2010/main" val="3894771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7-я </a:t>
            </a:r>
            <a:r>
              <a:rPr lang="ru-RU" dirty="0"/>
              <a:t>чемпионка мира по шахматам</a:t>
            </a: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628800"/>
            <a:ext cx="2095500"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2286000" y="1649612"/>
            <a:ext cx="6678488" cy="1477328"/>
          </a:xfrm>
          <a:prstGeom prst="rect">
            <a:avLst/>
          </a:prstGeom>
        </p:spPr>
        <p:txBody>
          <a:bodyPr wrap="square">
            <a:spAutoFit/>
          </a:bodyPr>
          <a:lstStyle/>
          <a:p>
            <a:r>
              <a:rPr lang="ru-RU" dirty="0" err="1"/>
              <a:t>Сью́зен</a:t>
            </a:r>
            <a:r>
              <a:rPr lang="ru-RU" dirty="0"/>
              <a:t> (</a:t>
            </a:r>
            <a:r>
              <a:rPr lang="ru-RU" dirty="0" err="1"/>
              <a:t>Жу́жа</a:t>
            </a:r>
            <a:r>
              <a:rPr lang="ru-RU" dirty="0"/>
              <a:t>) </a:t>
            </a:r>
            <a:r>
              <a:rPr lang="ru-RU" dirty="0" err="1"/>
              <a:t>По́лгар</a:t>
            </a:r>
            <a:r>
              <a:rPr lang="ru-RU" dirty="0"/>
              <a:t> (также </a:t>
            </a:r>
            <a:r>
              <a:rPr lang="ru-RU" dirty="0" err="1"/>
              <a:t>Сьюзан</a:t>
            </a:r>
            <a:r>
              <a:rPr lang="ru-RU" dirty="0"/>
              <a:t> </a:t>
            </a:r>
            <a:r>
              <a:rPr lang="ru-RU" dirty="0" err="1"/>
              <a:t>Полджер</a:t>
            </a:r>
            <a:r>
              <a:rPr lang="ru-RU" dirty="0"/>
              <a:t>, англ. </a:t>
            </a:r>
            <a:r>
              <a:rPr lang="ru-RU" dirty="0" err="1"/>
              <a:t>Susan</a:t>
            </a:r>
            <a:r>
              <a:rPr lang="ru-RU" dirty="0"/>
              <a:t> </a:t>
            </a:r>
            <a:r>
              <a:rPr lang="ru-RU" dirty="0" err="1"/>
              <a:t>Polgar</a:t>
            </a:r>
            <a:r>
              <a:rPr lang="ru-RU" dirty="0"/>
              <a:t> урождённая венг. </a:t>
            </a:r>
            <a:r>
              <a:rPr lang="ru-RU" dirty="0" err="1"/>
              <a:t>Polgár</a:t>
            </a:r>
            <a:r>
              <a:rPr lang="ru-RU" dirty="0"/>
              <a:t> </a:t>
            </a:r>
            <a:r>
              <a:rPr lang="ru-RU" dirty="0" err="1"/>
              <a:t>Zsuzsa</a:t>
            </a:r>
            <a:r>
              <a:rPr lang="ru-RU" dirty="0"/>
              <a:t>) (р. 19 апреля 1969, Будапешт, Венгрия) — венгерская, затем американская шахматистка, восьмая чемпионка мира с 1996 до 1999 года. Заслуженный тренер ФИДЕ (2004)[1]. </a:t>
            </a:r>
          </a:p>
        </p:txBody>
      </p:sp>
    </p:spTree>
    <p:extLst>
      <p:ext uri="{BB962C8B-B14F-4D97-AF65-F5344CB8AC3E}">
        <p14:creationId xmlns:p14="http://schemas.microsoft.com/office/powerpoint/2010/main" val="38490908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8-я </a:t>
            </a:r>
            <a:r>
              <a:rPr lang="ru-RU" dirty="0"/>
              <a:t>чемпионка мира по шахматам</a:t>
            </a: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628800"/>
            <a:ext cx="142875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1619672" y="1628800"/>
            <a:ext cx="7344816" cy="923330"/>
          </a:xfrm>
          <a:prstGeom prst="rect">
            <a:avLst/>
          </a:prstGeom>
        </p:spPr>
        <p:txBody>
          <a:bodyPr wrap="square">
            <a:spAutoFit/>
          </a:bodyPr>
          <a:lstStyle/>
          <a:p>
            <a:r>
              <a:rPr lang="ru-RU" dirty="0"/>
              <a:t>Се </a:t>
            </a:r>
            <a:r>
              <a:rPr lang="ru-RU" dirty="0" err="1"/>
              <a:t>Цзюнь</a:t>
            </a:r>
            <a:r>
              <a:rPr lang="ru-RU" dirty="0"/>
              <a:t> (кит. </a:t>
            </a:r>
            <a:r>
              <a:rPr lang="ru-RU" dirty="0" err="1"/>
              <a:t>трад</a:t>
            </a:r>
            <a:r>
              <a:rPr lang="ru-RU" dirty="0"/>
              <a:t>. </a:t>
            </a:r>
            <a:r>
              <a:rPr lang="ja-JP" altLang="en-US" dirty="0"/>
              <a:t>謝軍</a:t>
            </a:r>
            <a:r>
              <a:rPr lang="en-US" altLang="ja-JP" dirty="0"/>
              <a:t>, </a:t>
            </a:r>
            <a:r>
              <a:rPr lang="ru-RU" dirty="0"/>
              <a:t>упр. </a:t>
            </a:r>
            <a:r>
              <a:rPr lang="ja-JP" altLang="en-US" dirty="0"/>
              <a:t>谢军</a:t>
            </a:r>
            <a:r>
              <a:rPr lang="en-US" altLang="ja-JP" dirty="0"/>
              <a:t>, </a:t>
            </a:r>
            <a:r>
              <a:rPr lang="ru-RU" dirty="0" err="1"/>
              <a:t>пиньинь</a:t>
            </a:r>
            <a:r>
              <a:rPr lang="ru-RU" dirty="0"/>
              <a:t> </a:t>
            </a:r>
            <a:r>
              <a:rPr lang="en-US" dirty="0" err="1"/>
              <a:t>Xiè</a:t>
            </a:r>
            <a:r>
              <a:rPr lang="en-US" dirty="0"/>
              <a:t> </a:t>
            </a:r>
            <a:r>
              <a:rPr lang="en-US" dirty="0" err="1"/>
              <a:t>Jūn</a:t>
            </a:r>
            <a:r>
              <a:rPr lang="en-US" dirty="0"/>
              <a:t>; (</a:t>
            </a:r>
            <a:r>
              <a:rPr lang="ru-RU" dirty="0"/>
              <a:t>родилась 30 октября 1970, Пекин, Китай) — седьмая чемпионка мира по шахматам среди женщин. Заслуженный тренер ФИДЕ (2004) </a:t>
            </a:r>
          </a:p>
        </p:txBody>
      </p:sp>
    </p:spTree>
    <p:extLst>
      <p:ext uri="{BB962C8B-B14F-4D97-AF65-F5344CB8AC3E}">
        <p14:creationId xmlns:p14="http://schemas.microsoft.com/office/powerpoint/2010/main" val="1441376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a:t>9</a:t>
            </a:r>
            <a:r>
              <a:rPr lang="ru-RU" dirty="0" smtClean="0"/>
              <a:t>-я </a:t>
            </a:r>
            <a:r>
              <a:rPr lang="ru-RU" dirty="0"/>
              <a:t>чемпионка мира по шахматам</a:t>
            </a:r>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628800"/>
            <a:ext cx="142875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1619672" y="1628800"/>
            <a:ext cx="7344816" cy="1477328"/>
          </a:xfrm>
          <a:prstGeom prst="rect">
            <a:avLst/>
          </a:prstGeom>
        </p:spPr>
        <p:txBody>
          <a:bodyPr wrap="square">
            <a:spAutoFit/>
          </a:bodyPr>
          <a:lstStyle/>
          <a:p>
            <a:r>
              <a:rPr lang="ru-RU" dirty="0" err="1"/>
              <a:t>Чжу</a:t>
            </a:r>
            <a:r>
              <a:rPr lang="ru-RU" dirty="0"/>
              <a:t> </a:t>
            </a:r>
            <a:r>
              <a:rPr lang="ru-RU" dirty="0" err="1"/>
              <a:t>Чэнь</a:t>
            </a:r>
            <a:r>
              <a:rPr lang="ru-RU" dirty="0"/>
              <a:t> (кит. </a:t>
            </a:r>
            <a:r>
              <a:rPr lang="ru-RU" dirty="0" err="1"/>
              <a:t>трад</a:t>
            </a:r>
            <a:r>
              <a:rPr lang="ru-RU" dirty="0"/>
              <a:t>. </a:t>
            </a:r>
            <a:r>
              <a:rPr lang="ja-JP" altLang="en-US" dirty="0"/>
              <a:t>諸宸</a:t>
            </a:r>
            <a:r>
              <a:rPr lang="en-US" altLang="ja-JP" dirty="0"/>
              <a:t>, </a:t>
            </a:r>
            <a:r>
              <a:rPr lang="ru-RU" dirty="0"/>
              <a:t>упр. </a:t>
            </a:r>
            <a:r>
              <a:rPr lang="ja-JP" altLang="en-US" dirty="0"/>
              <a:t>诸宸</a:t>
            </a:r>
            <a:r>
              <a:rPr lang="en-US" altLang="ja-JP" dirty="0"/>
              <a:t>, </a:t>
            </a:r>
            <a:r>
              <a:rPr lang="ru-RU" dirty="0" err="1"/>
              <a:t>пиньинь</a:t>
            </a:r>
            <a:r>
              <a:rPr lang="ru-RU" dirty="0"/>
              <a:t> </a:t>
            </a:r>
            <a:r>
              <a:rPr lang="en-US" dirty="0" err="1"/>
              <a:t>Zhū</a:t>
            </a:r>
            <a:r>
              <a:rPr lang="en-US" dirty="0"/>
              <a:t> </a:t>
            </a:r>
            <a:r>
              <a:rPr lang="en-US" dirty="0" err="1"/>
              <a:t>Chén</a:t>
            </a:r>
            <a:r>
              <a:rPr lang="en-US" dirty="0"/>
              <a:t>; </a:t>
            </a:r>
            <a:r>
              <a:rPr lang="ru-RU" dirty="0"/>
              <a:t>более известна в России как </a:t>
            </a:r>
            <a:r>
              <a:rPr lang="ru-RU" dirty="0" err="1"/>
              <a:t>Жу</a:t>
            </a:r>
            <a:r>
              <a:rPr lang="ru-RU" dirty="0"/>
              <a:t> </a:t>
            </a:r>
            <a:r>
              <a:rPr lang="ru-RU" dirty="0" err="1"/>
              <a:t>Чэнь</a:t>
            </a:r>
            <a:r>
              <a:rPr lang="ru-RU" dirty="0"/>
              <a:t> из-за неверной транслитерации с </a:t>
            </a:r>
            <a:r>
              <a:rPr lang="ru-RU" dirty="0" err="1"/>
              <a:t>пиньиня</a:t>
            </a:r>
            <a:r>
              <a:rPr lang="ru-RU" dirty="0"/>
              <a:t>) (родилась 16 марта 1976, </a:t>
            </a:r>
            <a:r>
              <a:rPr lang="ru-RU" dirty="0" err="1"/>
              <a:t>Чжэцзян</a:t>
            </a:r>
            <a:r>
              <a:rPr lang="ru-RU" dirty="0"/>
              <a:t>) — вторая чемпионка мира по шахматам в нокаут-</a:t>
            </a:r>
            <a:r>
              <a:rPr lang="ru-RU" dirty="0" err="1"/>
              <a:t>системе.В</a:t>
            </a:r>
            <a:r>
              <a:rPr lang="ru-RU" dirty="0"/>
              <a:t> шахматы начала играть в детском возрасте. </a:t>
            </a:r>
          </a:p>
        </p:txBody>
      </p:sp>
    </p:spTree>
    <p:extLst>
      <p:ext uri="{BB962C8B-B14F-4D97-AF65-F5344CB8AC3E}">
        <p14:creationId xmlns:p14="http://schemas.microsoft.com/office/powerpoint/2010/main" val="20997609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10-я </a:t>
            </a:r>
            <a:r>
              <a:rPr lang="ru-RU" dirty="0"/>
              <a:t>чемпионка мира по шахматам</a:t>
            </a:r>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628800"/>
            <a:ext cx="20955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2286000" y="1628800"/>
            <a:ext cx="6678488" cy="2308324"/>
          </a:xfrm>
          <a:prstGeom prst="rect">
            <a:avLst/>
          </a:prstGeom>
        </p:spPr>
        <p:txBody>
          <a:bodyPr wrap="square">
            <a:spAutoFit/>
          </a:bodyPr>
          <a:lstStyle/>
          <a:p>
            <a:r>
              <a:rPr lang="ru-RU" dirty="0" err="1"/>
              <a:t>Антоанета</a:t>
            </a:r>
            <a:r>
              <a:rPr lang="ru-RU" dirty="0"/>
              <a:t> </a:t>
            </a:r>
            <a:r>
              <a:rPr lang="ru-RU" dirty="0" err="1"/>
              <a:t>Стефанова</a:t>
            </a:r>
            <a:r>
              <a:rPr lang="ru-RU" dirty="0"/>
              <a:t> (</a:t>
            </a:r>
            <a:r>
              <a:rPr lang="ru-RU" dirty="0" err="1"/>
              <a:t>болг</a:t>
            </a:r>
            <a:r>
              <a:rPr lang="ru-RU" dirty="0"/>
              <a:t>. </a:t>
            </a:r>
            <a:r>
              <a:rPr lang="ru-RU" dirty="0" err="1"/>
              <a:t>Антоанета</a:t>
            </a:r>
            <a:r>
              <a:rPr lang="ru-RU" dirty="0"/>
              <a:t> </a:t>
            </a:r>
            <a:r>
              <a:rPr lang="ru-RU" dirty="0" err="1"/>
              <a:t>Стефанова</a:t>
            </a:r>
            <a:r>
              <a:rPr lang="ru-RU" dirty="0"/>
              <a:t>; родилась 19 апреля 1979, София, Болгария) — болгарская шахматистка, экс-чемпионка </a:t>
            </a:r>
            <a:r>
              <a:rPr lang="ru-RU" dirty="0" err="1"/>
              <a:t>мира.Начала</a:t>
            </a:r>
            <a:r>
              <a:rPr lang="ru-RU" dirty="0"/>
              <a:t> заниматься шахматами в 4-летнем возрасте, а первую престижную награду завоевала в 1989 году, когда стала чемпионкой мира среди девочек до 10 лет . Потом стала чемпионкой Европы среди девочек, по быстрым шахматам, до 14 </a:t>
            </a:r>
            <a:r>
              <a:rPr lang="ru-RU" dirty="0" err="1"/>
              <a:t>лет.В</a:t>
            </a:r>
            <a:r>
              <a:rPr lang="ru-RU" dirty="0"/>
              <a:t> 2002 г. стала международным гроссмейстером. </a:t>
            </a:r>
          </a:p>
        </p:txBody>
      </p:sp>
    </p:spTree>
    <p:extLst>
      <p:ext uri="{BB962C8B-B14F-4D97-AF65-F5344CB8AC3E}">
        <p14:creationId xmlns:p14="http://schemas.microsoft.com/office/powerpoint/2010/main" val="564449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11-я </a:t>
            </a:r>
            <a:r>
              <a:rPr lang="ru-RU" dirty="0"/>
              <a:t>чемпионка мира по шахматам</a:t>
            </a:r>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628800"/>
            <a:ext cx="1714500"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1907704" y="1628800"/>
            <a:ext cx="7056784" cy="2308324"/>
          </a:xfrm>
          <a:prstGeom prst="rect">
            <a:avLst/>
          </a:prstGeom>
        </p:spPr>
        <p:txBody>
          <a:bodyPr wrap="square">
            <a:spAutoFit/>
          </a:bodyPr>
          <a:lstStyle/>
          <a:p>
            <a:r>
              <a:rPr lang="vi-VN" dirty="0"/>
              <a:t>Сюй Юйхуа́ (кит. трад. </a:t>
            </a:r>
            <a:r>
              <a:rPr lang="ja-JP" altLang="en-US" dirty="0"/>
              <a:t>許昱華</a:t>
            </a:r>
            <a:r>
              <a:rPr lang="en-US" altLang="ja-JP" dirty="0"/>
              <a:t>, </a:t>
            </a:r>
            <a:r>
              <a:rPr lang="vi-VN" dirty="0"/>
              <a:t>упр. </a:t>
            </a:r>
            <a:r>
              <a:rPr lang="ja-JP" altLang="en-US" dirty="0"/>
              <a:t>许昱华</a:t>
            </a:r>
            <a:r>
              <a:rPr lang="en-US" altLang="ja-JP" dirty="0"/>
              <a:t>, </a:t>
            </a:r>
            <a:r>
              <a:rPr lang="vi-VN" dirty="0"/>
              <a:t>пиньинь </a:t>
            </a:r>
            <a:r>
              <a:rPr lang="en-US" dirty="0" err="1"/>
              <a:t>Xǔ</a:t>
            </a:r>
            <a:r>
              <a:rPr lang="en-US" dirty="0"/>
              <a:t> </a:t>
            </a:r>
            <a:r>
              <a:rPr lang="en-US" dirty="0" err="1"/>
              <a:t>Yùhua</a:t>
            </a:r>
            <a:r>
              <a:rPr lang="en-US" dirty="0"/>
              <a:t>; 29 </a:t>
            </a:r>
            <a:r>
              <a:rPr lang="vi-VN" dirty="0"/>
              <a:t>октября 1976) — китайская шахматистка, гроссмейстер.Чжэцзян (Китай). Одиннадцатая чемпионка мира по шахматам (2006 – 2008). Родилась в Юго-Восточном Китае. Отец — учитель математики познакомил девочку с игрой в шахматы, когда той исполнилось шесть лет. В двенадцать Сюй вошла в состав сборной своей провинции, а в тринадцать в состав сборной страны. </a:t>
            </a:r>
            <a:endParaRPr lang="ru-RU" dirty="0"/>
          </a:p>
        </p:txBody>
      </p:sp>
    </p:spTree>
    <p:extLst>
      <p:ext uri="{BB962C8B-B14F-4D97-AF65-F5344CB8AC3E}">
        <p14:creationId xmlns:p14="http://schemas.microsoft.com/office/powerpoint/2010/main" val="40757346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12-я </a:t>
            </a:r>
            <a:r>
              <a:rPr lang="ru-RU" dirty="0"/>
              <a:t>чемпионка мира по шахматам</a:t>
            </a:r>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628800"/>
            <a:ext cx="2381250" cy="288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2555776" y="1628800"/>
            <a:ext cx="6408712" cy="1754326"/>
          </a:xfrm>
          <a:prstGeom prst="rect">
            <a:avLst/>
          </a:prstGeom>
        </p:spPr>
        <p:txBody>
          <a:bodyPr wrap="square">
            <a:spAutoFit/>
          </a:bodyPr>
          <a:lstStyle/>
          <a:p>
            <a:r>
              <a:rPr lang="ru-RU" dirty="0"/>
              <a:t>Александра Константиновна </a:t>
            </a:r>
            <a:r>
              <a:rPr lang="ru-RU" dirty="0" err="1"/>
              <a:t>Костенюк</a:t>
            </a:r>
            <a:r>
              <a:rPr lang="ru-RU" dirty="0"/>
              <a:t> 23.04.1984, Пермь (СССР).Двенадцатая чемпионка мира по шахматам (2008-2010)Родилась в Перми, в 1985 году вместе с родителями переехала в Москву, а в семь лет стала чемпионкой столицы. В 2003 году окончила Российский государственный университет физкультуры и спорта. </a:t>
            </a:r>
          </a:p>
        </p:txBody>
      </p:sp>
    </p:spTree>
    <p:extLst>
      <p:ext uri="{BB962C8B-B14F-4D97-AF65-F5344CB8AC3E}">
        <p14:creationId xmlns:p14="http://schemas.microsoft.com/office/powerpoint/2010/main" val="24462310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13-я </a:t>
            </a:r>
            <a:r>
              <a:rPr lang="ru-RU" dirty="0"/>
              <a:t>чемпионка мира по шахматам</a:t>
            </a:r>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628800"/>
            <a:ext cx="1905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2123728" y="1628800"/>
            <a:ext cx="6840760" cy="1477328"/>
          </a:xfrm>
          <a:prstGeom prst="rect">
            <a:avLst/>
          </a:prstGeom>
        </p:spPr>
        <p:txBody>
          <a:bodyPr wrap="square">
            <a:spAutoFit/>
          </a:bodyPr>
          <a:lstStyle/>
          <a:p>
            <a:r>
              <a:rPr lang="ru-RU" dirty="0" err="1"/>
              <a:t>Хо́у</a:t>
            </a:r>
            <a:r>
              <a:rPr lang="ru-RU" dirty="0"/>
              <a:t> </a:t>
            </a:r>
            <a:r>
              <a:rPr lang="ru-RU" dirty="0" err="1"/>
              <a:t>Ифа́нь</a:t>
            </a:r>
            <a:r>
              <a:rPr lang="ru-RU" dirty="0"/>
              <a:t> (кит. </a:t>
            </a:r>
            <a:r>
              <a:rPr lang="ru-RU" dirty="0" err="1"/>
              <a:t>侯逸凡</a:t>
            </a:r>
            <a:r>
              <a:rPr lang="ru-RU" dirty="0"/>
              <a:t>, </a:t>
            </a:r>
            <a:r>
              <a:rPr lang="ru-RU" dirty="0" err="1"/>
              <a:t>пиньинь</a:t>
            </a:r>
            <a:r>
              <a:rPr lang="ru-RU" dirty="0"/>
              <a:t> </a:t>
            </a:r>
            <a:r>
              <a:rPr lang="ru-RU" dirty="0" err="1"/>
              <a:t>Hóu</a:t>
            </a:r>
            <a:r>
              <a:rPr lang="ru-RU" dirty="0"/>
              <a:t> </a:t>
            </a:r>
            <a:r>
              <a:rPr lang="ru-RU" dirty="0" err="1"/>
              <a:t>Yìfàn</a:t>
            </a:r>
            <a:r>
              <a:rPr lang="ru-RU" dirty="0"/>
              <a:t>, 27 февраля 1994, Нанкин, провинция </a:t>
            </a:r>
            <a:r>
              <a:rPr lang="ru-RU" dirty="0" err="1"/>
              <a:t>Цзянсу</a:t>
            </a:r>
            <a:r>
              <a:rPr lang="ru-RU" dirty="0"/>
              <a:t>) — китайская </a:t>
            </a:r>
            <a:r>
              <a:rPr lang="ru-RU" dirty="0" err="1"/>
              <a:t>шахматистка.Действующая</a:t>
            </a:r>
            <a:r>
              <a:rPr lang="ru-RU" dirty="0"/>
              <a:t> чемпионка мира по шахматам среди женщин (с декабря 2010 года).</a:t>
            </a:r>
            <a:r>
              <a:rPr lang="ru-RU" dirty="0" err="1"/>
              <a:t>Хоу</a:t>
            </a:r>
            <a:r>
              <a:rPr lang="ru-RU" dirty="0"/>
              <a:t> </a:t>
            </a:r>
            <a:r>
              <a:rPr lang="ru-RU" dirty="0" err="1"/>
              <a:t>Ифань</a:t>
            </a:r>
            <a:r>
              <a:rPr lang="ru-RU" dirty="0"/>
              <a:t> научилась играть в шахматы в возрасте шести лет. </a:t>
            </a:r>
          </a:p>
        </p:txBody>
      </p:sp>
    </p:spTree>
    <p:extLst>
      <p:ext uri="{BB962C8B-B14F-4D97-AF65-F5344CB8AC3E}">
        <p14:creationId xmlns:p14="http://schemas.microsoft.com/office/powerpoint/2010/main" val="3952333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3 – чемпион мира по шахматам</a:t>
            </a:r>
            <a:endParaRPr lang="ru-RU" dirty="0"/>
          </a:p>
        </p:txBody>
      </p:sp>
      <p:pic>
        <p:nvPicPr>
          <p:cNvPr id="4098" name="Picture 2" descr="&amp;KHcy;&amp;ocy;&amp;scy;&amp;iecy;-&amp;Rcy;&amp;acy;&amp;ucy;&amp;lcy;&amp;softcy; &amp;Kcy;&amp;acy;&amp;pcy;&amp;acy;&amp;bcy;&amp;lcy;&amp;acy;&amp;ncy;&amp;kcy;&amp;acy;. &amp;CHcy;&amp;iecy;&amp;mcy;&amp;pcy;&amp;icy;&amp;ocy;&amp;ncy; &amp;mcy;&amp;icy;&amp;rcy;&amp;a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628800"/>
            <a:ext cx="1905000" cy="16002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060575" y="1720840"/>
            <a:ext cx="6903913" cy="2862322"/>
          </a:xfrm>
          <a:prstGeom prst="rect">
            <a:avLst/>
          </a:prstGeom>
        </p:spPr>
        <p:txBody>
          <a:bodyPr wrap="square">
            <a:spAutoFit/>
          </a:bodyPr>
          <a:lstStyle/>
          <a:p>
            <a:r>
              <a:rPr lang="ru-RU" dirty="0"/>
              <a:t>Третьим чемпионом по шахматам в мире стал </a:t>
            </a:r>
            <a:r>
              <a:rPr lang="ru-RU" b="1" dirty="0"/>
              <a:t>Хосе-Рауль Капабланка</a:t>
            </a:r>
            <a:r>
              <a:rPr lang="ru-RU" dirty="0"/>
              <a:t>, родившийся на Кубе в 1888 году. Свое звание он завоевал, одержав победу над </a:t>
            </a:r>
            <a:r>
              <a:rPr lang="ru-RU" dirty="0" err="1"/>
              <a:t>Эмануилом</a:t>
            </a:r>
            <a:r>
              <a:rPr lang="ru-RU" dirty="0"/>
              <a:t> </a:t>
            </a:r>
            <a:r>
              <a:rPr lang="ru-RU" dirty="0" err="1"/>
              <a:t>Ласкером</a:t>
            </a:r>
            <a:r>
              <a:rPr lang="ru-RU" dirty="0"/>
              <a:t> в ходе матча, проходившего в 1921 году. Зачастую о нем говорили, как о выдающейся шахматной машине, так как Капабланка отличался блестящей шахматной техникой. Научился третий чемпион играть уже в четырехлетнем возрасте просто в процессе наблюдений за играми своего отца</a:t>
            </a:r>
            <a:r>
              <a:rPr lang="ru-RU" dirty="0" smtClean="0"/>
              <a:t>. Славился ясным рациональным стилем игры, искусством разыгрывания простых позиций и эндшпилей. </a:t>
            </a:r>
            <a:endParaRPr lang="ru-RU" dirty="0"/>
          </a:p>
        </p:txBody>
      </p:sp>
    </p:spTree>
    <p:extLst>
      <p:ext uri="{BB962C8B-B14F-4D97-AF65-F5344CB8AC3E}">
        <p14:creationId xmlns:p14="http://schemas.microsoft.com/office/powerpoint/2010/main" val="32605058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95536" y="260648"/>
            <a:ext cx="8381260" cy="1054394"/>
          </a:xfrm>
        </p:spPr>
        <p:txBody>
          <a:bodyPr/>
          <a:lstStyle/>
          <a:p>
            <a:r>
              <a:rPr lang="ru-RU" dirty="0" smtClean="0"/>
              <a:t>14-я </a:t>
            </a:r>
            <a:r>
              <a:rPr lang="ru-RU" dirty="0"/>
              <a:t>чемпионка мира по шахматам</a:t>
            </a:r>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628800"/>
            <a:ext cx="1714500"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1907704" y="1628800"/>
            <a:ext cx="7056784" cy="2308324"/>
          </a:xfrm>
          <a:prstGeom prst="rect">
            <a:avLst/>
          </a:prstGeom>
        </p:spPr>
        <p:txBody>
          <a:bodyPr wrap="square">
            <a:spAutoFit/>
          </a:bodyPr>
          <a:lstStyle/>
          <a:p>
            <a:r>
              <a:rPr lang="ru-RU" dirty="0"/>
              <a:t>Анна Юрьевна </a:t>
            </a:r>
            <a:r>
              <a:rPr lang="ru-RU" dirty="0" err="1" smtClean="0"/>
              <a:t>Ушенина</a:t>
            </a:r>
            <a:endParaRPr lang="ru-RU" dirty="0"/>
          </a:p>
          <a:p>
            <a:r>
              <a:rPr lang="ru-RU" dirty="0"/>
              <a:t>Украинская шахматистка, гроссмейстер, гроссмейстер среди женщин. 14-я в истории шахмат и первая среди украинских шахматисток чемпионка мира. В составе женской сборной Украины победительница шахматной олимпиады, победительница командного чемпионата Европы, и победительница командного чемпионата мира. Чемпионка Европы по шахматам. Окончила Харьковскую государственную академию физической культуры</a:t>
            </a:r>
          </a:p>
        </p:txBody>
      </p:sp>
    </p:spTree>
    <p:extLst>
      <p:ext uri="{BB962C8B-B14F-4D97-AF65-F5344CB8AC3E}">
        <p14:creationId xmlns:p14="http://schemas.microsoft.com/office/powerpoint/2010/main" val="20084020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15-я </a:t>
            </a:r>
            <a:r>
              <a:rPr lang="ru-RU" dirty="0"/>
              <a:t>чемпионка мира по шахматам</a:t>
            </a:r>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628800"/>
            <a:ext cx="2095500" cy="314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2286000" y="1628800"/>
            <a:ext cx="6678488" cy="2585323"/>
          </a:xfrm>
          <a:prstGeom prst="rect">
            <a:avLst/>
          </a:prstGeom>
        </p:spPr>
        <p:txBody>
          <a:bodyPr wrap="square">
            <a:spAutoFit/>
          </a:bodyPr>
          <a:lstStyle/>
          <a:p>
            <a:r>
              <a:rPr lang="ru-RU" dirty="0"/>
              <a:t>Мария Олеговна </a:t>
            </a:r>
            <a:r>
              <a:rPr lang="ru-RU" dirty="0" err="1" smtClean="0"/>
              <a:t>Музычук</a:t>
            </a:r>
            <a:r>
              <a:rPr lang="ru-RU" dirty="0" smtClean="0"/>
              <a:t>  Украинская </a:t>
            </a:r>
            <a:r>
              <a:rPr lang="ru-RU" dirty="0"/>
              <a:t>шахматистка, 15-я в истории шахмат и вторая среди украинских шахматисток чемпионка мира. Двукратная чемпионка Украины. В составе женской сборной Украины победительница командного чемпионата мира и командного чемпионата Европы. Гроссмейстер среди женщин, международный мастер, гроссмейстер. В 2016 году Мария </a:t>
            </a:r>
            <a:r>
              <a:rPr lang="ru-RU" dirty="0" err="1"/>
              <a:t>Музычук</a:t>
            </a:r>
            <a:r>
              <a:rPr lang="ru-RU" dirty="0"/>
              <a:t> не смогла защитить свой титул чемпионки </a:t>
            </a:r>
            <a:r>
              <a:rPr lang="ru-RU" dirty="0" smtClean="0"/>
              <a:t>мира в матче против </a:t>
            </a:r>
            <a:r>
              <a:rPr lang="ru-RU" dirty="0"/>
              <a:t>китаянки </a:t>
            </a:r>
            <a:r>
              <a:rPr lang="ru-RU" dirty="0" err="1"/>
              <a:t>Хоу</a:t>
            </a:r>
            <a:r>
              <a:rPr lang="ru-RU" dirty="0"/>
              <a:t> </a:t>
            </a:r>
            <a:r>
              <a:rPr lang="ru-RU" dirty="0" err="1" smtClean="0"/>
              <a:t>Ифань</a:t>
            </a:r>
            <a:endParaRPr lang="ru-RU" dirty="0"/>
          </a:p>
        </p:txBody>
      </p:sp>
    </p:spTree>
    <p:extLst>
      <p:ext uri="{BB962C8B-B14F-4D97-AF65-F5344CB8AC3E}">
        <p14:creationId xmlns:p14="http://schemas.microsoft.com/office/powerpoint/2010/main" val="24595405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16 чемпионка мира</a:t>
            </a:r>
            <a:endParaRPr lang="ru-RU"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628800"/>
            <a:ext cx="2088232" cy="176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86000" y="1700808"/>
            <a:ext cx="6606480" cy="923330"/>
          </a:xfrm>
          <a:prstGeom prst="rect">
            <a:avLst/>
          </a:prstGeom>
        </p:spPr>
        <p:txBody>
          <a:bodyPr wrap="square">
            <a:spAutoFit/>
          </a:bodyPr>
          <a:lstStyle/>
          <a:p>
            <a:r>
              <a:rPr lang="ru-RU" dirty="0"/>
              <a:t>Китаянка Тань </a:t>
            </a:r>
            <a:r>
              <a:rPr lang="ru-RU" dirty="0" err="1"/>
              <a:t>Чжунъи</a:t>
            </a:r>
            <a:r>
              <a:rPr lang="ru-RU" dirty="0"/>
              <a:t> выиграла женский чемпионат мира по шахматам, который проходил в иранском Тегеране по нокаут-системе с участием 64-х претенденток </a:t>
            </a:r>
          </a:p>
        </p:txBody>
      </p:sp>
      <p:sp>
        <p:nvSpPr>
          <p:cNvPr id="5" name="Прямоугольник 4"/>
          <p:cNvSpPr/>
          <p:nvPr/>
        </p:nvSpPr>
        <p:spPr>
          <a:xfrm>
            <a:off x="2286000" y="2624137"/>
            <a:ext cx="6606480" cy="2031325"/>
          </a:xfrm>
          <a:prstGeom prst="rect">
            <a:avLst/>
          </a:prstGeom>
        </p:spPr>
        <p:txBody>
          <a:bodyPr wrap="square">
            <a:spAutoFit/>
          </a:bodyPr>
          <a:lstStyle/>
          <a:p>
            <a:r>
              <a:rPr lang="ru-RU" dirty="0"/>
              <a:t>Китайская шахматистка, которой в конце мая исполнится 26 лет, стала 16-й обладательницей женской короны и теперь ей предстоит защищать свое звание в матче против победительницы серии Гран-при - своей соотечественницы </a:t>
            </a:r>
            <a:r>
              <a:rPr lang="ru-RU" dirty="0" err="1"/>
              <a:t>Цзюй</a:t>
            </a:r>
            <a:r>
              <a:rPr lang="ru-RU" dirty="0"/>
              <a:t> </a:t>
            </a:r>
            <a:r>
              <a:rPr lang="ru-RU" dirty="0" err="1"/>
              <a:t>Вэньцзюнь</a:t>
            </a:r>
            <a:r>
              <a:rPr lang="ru-RU" dirty="0"/>
              <a:t>.</a:t>
            </a:r>
          </a:p>
          <a:p>
            <a:r>
              <a:rPr lang="ru-RU" dirty="0"/>
              <a:t>Чемпионский матч 2018 года, предположительно, пройдет в Ханты-Мансийске.</a:t>
            </a:r>
          </a:p>
        </p:txBody>
      </p:sp>
    </p:spTree>
    <p:extLst>
      <p:ext uri="{BB962C8B-B14F-4D97-AF65-F5344CB8AC3E}">
        <p14:creationId xmlns:p14="http://schemas.microsoft.com/office/powerpoint/2010/main" val="952605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04664"/>
            <a:ext cx="8381260" cy="1054394"/>
          </a:xfrm>
        </p:spPr>
        <p:txBody>
          <a:bodyPr/>
          <a:lstStyle/>
          <a:p>
            <a:r>
              <a:rPr lang="ru-RU" dirty="0" smtClean="0"/>
              <a:t>4 – чемпион мира по шахматам</a:t>
            </a:r>
            <a:endParaRPr lang="ru-RU" dirty="0"/>
          </a:p>
        </p:txBody>
      </p:sp>
      <p:pic>
        <p:nvPicPr>
          <p:cNvPr id="5122" name="Picture 2" descr="&amp;Acy;&amp;lcy;&amp;iecy;&amp;kcy;&amp;scy;&amp;acy;&amp;ncy;&amp;dcy;&amp;rcy; &amp;Acy;&amp;lcy;&amp;iecy;&amp;khcy;&amp;icy;&amp;ncy;. &amp;chcy;&amp;iecy;&amp;mcy;&amp;pcy;&amp;icy;&amp;ocy;&amp;ncy; &amp;mcy;&amp;icy;&amp;rcy;&amp;acy; &amp;pcy;&amp;ocy; &amp;shcy;&amp;acy;&amp;khcy;&amp;mcy;&amp;acy;&amp;tcy;&amp;acy;&amp;m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628800"/>
            <a:ext cx="2057400" cy="28575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212975" y="1628800"/>
            <a:ext cx="6751513" cy="3970318"/>
          </a:xfrm>
          <a:prstGeom prst="rect">
            <a:avLst/>
          </a:prstGeom>
        </p:spPr>
        <p:txBody>
          <a:bodyPr wrap="square">
            <a:spAutoFit/>
          </a:bodyPr>
          <a:lstStyle/>
          <a:p>
            <a:r>
              <a:rPr lang="ru-RU" dirty="0"/>
              <a:t>Четвертым чемпионом мира по шахматам стал </a:t>
            </a:r>
            <a:r>
              <a:rPr lang="ru-RU" b="1" dirty="0"/>
              <a:t>Александр Алехин</a:t>
            </a:r>
            <a:r>
              <a:rPr lang="ru-RU" dirty="0"/>
              <a:t>, родившийся в 1892 году. Обучился правилам игры и основным ходам Алехин в возрасте семи лет благодаря матери и старшему брату. А. Алехин был величайшим мастером комбинации и считал шахматы искусством. Первых успехов шахматист добился во время Петербургского турнира в 1909 году, именно тогда в шестнадцатилетнем возрасте, гимназист из Москвы одержал победу и ему было присуждено звание маэстро.</a:t>
            </a:r>
          </a:p>
          <a:p>
            <a:r>
              <a:rPr lang="ru-RU" dirty="0"/>
              <a:t>Чуть позже шахматист начинает принимать участие в профессиональных турнирах более высокого уровня. Матч за звание мирового чемпиона Алехин выиграл у Капабланки в 1927 году (Буэнос-Айрес). После этого он еще два раза защищал свое звание, удерживая его до самой смерти.</a:t>
            </a:r>
          </a:p>
        </p:txBody>
      </p:sp>
    </p:spTree>
    <p:extLst>
      <p:ext uri="{BB962C8B-B14F-4D97-AF65-F5344CB8AC3E}">
        <p14:creationId xmlns:p14="http://schemas.microsoft.com/office/powerpoint/2010/main" val="10513711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5 – чемпион мира по шахматам</a:t>
            </a:r>
            <a:endParaRPr lang="ru-RU" dirty="0"/>
          </a:p>
        </p:txBody>
      </p:sp>
      <p:pic>
        <p:nvPicPr>
          <p:cNvPr id="6146" name="Picture 2" descr="&amp;Mcy;&amp;acy;&amp;kcy;&amp;scy; &amp;Ecy;&amp;jcy;&amp;vcy;&amp;iecy;. &amp;chcy;&amp;iecy;&amp;mcy;&amp;pcy;&amp;icy;&amp;ocy;&amp;ncy; &amp;mcy;&amp;icy;&amp;rcy;&amp;acy; &amp;pcy;&amp;ocy; &amp;shcy;&amp;acy;&amp;khcy;&amp;mcy;&amp;acy;&amp;tcy;&amp;acy;&amp;m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196" y="1628800"/>
            <a:ext cx="1905000" cy="1447801"/>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063196" y="1628800"/>
            <a:ext cx="6901292" cy="2308324"/>
          </a:xfrm>
          <a:prstGeom prst="rect">
            <a:avLst/>
          </a:prstGeom>
        </p:spPr>
        <p:txBody>
          <a:bodyPr wrap="square">
            <a:spAutoFit/>
          </a:bodyPr>
          <a:lstStyle/>
          <a:p>
            <a:r>
              <a:rPr lang="ru-RU" dirty="0"/>
              <a:t>Пятым чемпионом мира по шахматам стал </a:t>
            </a:r>
            <a:r>
              <a:rPr lang="ru-RU" b="1" dirty="0"/>
              <a:t>Макс </a:t>
            </a:r>
            <a:r>
              <a:rPr lang="ru-RU" b="1" dirty="0" err="1"/>
              <a:t>Эйве</a:t>
            </a:r>
            <a:r>
              <a:rPr lang="ru-RU" dirty="0"/>
              <a:t>, родившийся в 1901 году в Амстердаме. Он обучился азам игры в возрасте 4-х лет, начал выступать в различных любительских турнирах – в двенадцать лет стал членом шахматного клуба в Амстердаме. Профессионально начал играть с 18-ти лет. Матч на чемпионство </a:t>
            </a:r>
            <a:r>
              <a:rPr lang="ru-RU" dirty="0" err="1"/>
              <a:t>Эйве</a:t>
            </a:r>
            <a:r>
              <a:rPr lang="ru-RU" dirty="0"/>
              <a:t> выиграл у Алехина в 1935 году, однако уже по прошествии двух дет он снова уступил чемпионский титул Алехину.</a:t>
            </a:r>
          </a:p>
        </p:txBody>
      </p:sp>
    </p:spTree>
    <p:extLst>
      <p:ext uri="{BB962C8B-B14F-4D97-AF65-F5344CB8AC3E}">
        <p14:creationId xmlns:p14="http://schemas.microsoft.com/office/powerpoint/2010/main" val="16169282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6 </a:t>
            </a:r>
            <a:r>
              <a:rPr lang="ru-RU" dirty="0"/>
              <a:t>– чемпион мира по шахматам</a:t>
            </a:r>
          </a:p>
        </p:txBody>
      </p:sp>
      <p:pic>
        <p:nvPicPr>
          <p:cNvPr id="7170" name="Picture 2" descr="&amp;Mcy;&amp;icy;&amp;khcy;&amp;acy;&amp;icy;&amp;lcy; &amp;Bcy;&amp;ocy;&amp;tcy;&amp;vcy;&amp;icy;&amp;ncy;&amp;ncy;&amp;icy;&amp;kcy;. &amp;chcy;&amp;iecy;&amp;mcy;&amp;pcy;&amp;icy;&amp;ocy;&amp;ncy; &amp;mcy;&amp;icy;&amp;rcy;&amp;acy; &amp;pcy;&amp;ocy; &amp;shcy;&amp;acy;&amp;khcy;&amp;mcy;&amp;acy;&amp;tcy;&amp;acy;&amp;m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628800"/>
            <a:ext cx="2857500" cy="215265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013075" y="1628800"/>
            <a:ext cx="5951412" cy="4042326"/>
          </a:xfrm>
          <a:prstGeom prst="rect">
            <a:avLst/>
          </a:prstGeom>
        </p:spPr>
        <p:txBody>
          <a:bodyPr wrap="square">
            <a:spAutoFit/>
          </a:bodyPr>
          <a:lstStyle/>
          <a:p>
            <a:r>
              <a:rPr lang="ru-RU" dirty="0"/>
              <a:t>Шестым чемпионом стал </a:t>
            </a:r>
            <a:r>
              <a:rPr lang="ru-RU" b="1" dirty="0"/>
              <a:t>Михаил Ботвинник</a:t>
            </a:r>
            <a:r>
              <a:rPr lang="ru-RU" dirty="0"/>
              <a:t>, родившийся в 1911 году. Впервые он познакомился с игрой в 12 лет, после чего начал заниматься по книгам. Многочисленные победы в турнирах и чемпионатах СССР выдвинули юного шахматиста в число лучших игроков страны и вскоре показали, что М. Ботвинник готов к оспариванию звания мирового чемпиона.</a:t>
            </a:r>
          </a:p>
          <a:p>
            <a:r>
              <a:rPr lang="ru-RU" dirty="0"/>
              <a:t>Матч-турнир на чемпионский титул имел место в 1948 году (Гаага-Москва), и по его итогам Ботвинник стал победителем, опередив шахматиста, занявшего второе место, на 3 очка. В процессе турнира он уверенно обошел всех соперников. За достижения в шахматной сфере Ботвинник был награжден многочисленными орденами.</a:t>
            </a:r>
          </a:p>
        </p:txBody>
      </p:sp>
    </p:spTree>
    <p:extLst>
      <p:ext uri="{BB962C8B-B14F-4D97-AF65-F5344CB8AC3E}">
        <p14:creationId xmlns:p14="http://schemas.microsoft.com/office/powerpoint/2010/main" val="15611362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7 </a:t>
            </a:r>
            <a:r>
              <a:rPr lang="ru-RU" dirty="0"/>
              <a:t>– чемпион мира по шахматам</a:t>
            </a:r>
          </a:p>
        </p:txBody>
      </p:sp>
      <p:pic>
        <p:nvPicPr>
          <p:cNvPr id="8194" name="Picture 2" descr="&amp;Vcy;&amp;acy;&amp;scy;&amp;icy;&amp;lcy;&amp;icy;&amp;jcy; &amp;Scy;&amp;mcy;&amp;ycy;&amp;scy;&amp;lcy;&amp;ocy;&amp;vcy;. &amp;chcy;&amp;iecy;&amp;mcy;&amp;pcy;&amp;icy;&amp;ocy;&amp;ncy; &amp;mcy;&amp;icy;&amp;rcy;&amp;acy; &amp;pcy;&amp;ocy; &amp;shcy;&amp;acy;&amp;khcy;&amp;mcy;&amp;acy;&amp;tcy;&amp;acy;&amp;m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628800"/>
            <a:ext cx="1047750" cy="1447801"/>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203325" y="1628800"/>
            <a:ext cx="7761163" cy="2308324"/>
          </a:xfrm>
          <a:prstGeom prst="rect">
            <a:avLst/>
          </a:prstGeom>
        </p:spPr>
        <p:txBody>
          <a:bodyPr wrap="square">
            <a:spAutoFit/>
          </a:bodyPr>
          <a:lstStyle/>
          <a:p>
            <a:r>
              <a:rPr lang="ru-RU" dirty="0"/>
              <a:t>Седьмым чемпионом стал также советский шахматист </a:t>
            </a:r>
            <a:r>
              <a:rPr lang="ru-RU" b="1" dirty="0"/>
              <a:t>Василий Смыслов</a:t>
            </a:r>
            <a:r>
              <a:rPr lang="ru-RU" dirty="0"/>
              <a:t>. Он обучился правилам игры благодаря отцу в возрасте шести лет. Смыслов 3 раза встречался с Ботвинником во время матчей за первенство мира. Звание самого сильного шахматиста планеты Смыслов получил в 1957 году, однако спустя год он уступил Ботвиннику в матче-реванше.</a:t>
            </a:r>
          </a:p>
          <a:p>
            <a:r>
              <a:rPr lang="ru-RU" dirty="0"/>
              <a:t>Смыслов являлся победителем большого количества Мировых олимпиад, командных чемпионатов Европы, а также одного чемпионата мира.</a:t>
            </a:r>
          </a:p>
        </p:txBody>
      </p:sp>
    </p:spTree>
    <p:extLst>
      <p:ext uri="{BB962C8B-B14F-4D97-AF65-F5344CB8AC3E}">
        <p14:creationId xmlns:p14="http://schemas.microsoft.com/office/powerpoint/2010/main" val="1673405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8 </a:t>
            </a:r>
            <a:r>
              <a:rPr lang="ru-RU" dirty="0"/>
              <a:t>– чемпион мира по шахматам</a:t>
            </a:r>
          </a:p>
        </p:txBody>
      </p:sp>
      <p:pic>
        <p:nvPicPr>
          <p:cNvPr id="4" name="Picture 2" descr="&amp;Mcy;&amp;icy;&amp;khcy;&amp;acy;&amp;icy;&amp;lcy; &amp;Tcy;&amp;acy;&amp;lcy;&amp;softcy;. &amp;chcy;&amp;iecy;&amp;mcy;&amp;pcy;&amp;icy;&amp;ocy;&amp;ncy; &amp;mcy;&amp;icy;&amp;rcy;&amp;acy; &amp;pcy;&amp;ocy; &amp;shcy;&amp;acy;&amp;khcy;&amp;mcy;&amp;acy;&amp;tcy;&amp;acy;&amp;m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628800"/>
            <a:ext cx="2857500" cy="25527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450813" y="3244334"/>
            <a:ext cx="242374" cy="369332"/>
          </a:xfrm>
          <a:prstGeom prst="rect">
            <a:avLst/>
          </a:prstGeom>
        </p:spPr>
        <p:txBody>
          <a:bodyPr wrap="none">
            <a:spAutoFit/>
          </a:bodyPr>
          <a:lstStyle/>
          <a:p>
            <a:r>
              <a:rPr lang="ru-RU" dirty="0"/>
              <a:t> </a:t>
            </a:r>
          </a:p>
        </p:txBody>
      </p:sp>
      <p:sp>
        <p:nvSpPr>
          <p:cNvPr id="6" name="Прямоугольник 5"/>
          <p:cNvSpPr/>
          <p:nvPr/>
        </p:nvSpPr>
        <p:spPr>
          <a:xfrm>
            <a:off x="4450813" y="3244334"/>
            <a:ext cx="242374" cy="369332"/>
          </a:xfrm>
          <a:prstGeom prst="rect">
            <a:avLst/>
          </a:prstGeom>
        </p:spPr>
        <p:txBody>
          <a:bodyPr wrap="none">
            <a:spAutoFit/>
          </a:bodyPr>
          <a:lstStyle/>
          <a:p>
            <a:r>
              <a:rPr lang="ru-RU" dirty="0"/>
              <a:t> </a:t>
            </a:r>
          </a:p>
        </p:txBody>
      </p:sp>
      <p:sp>
        <p:nvSpPr>
          <p:cNvPr id="7" name="Прямоугольник 6"/>
          <p:cNvSpPr/>
          <p:nvPr/>
        </p:nvSpPr>
        <p:spPr>
          <a:xfrm>
            <a:off x="3013075" y="1628800"/>
            <a:ext cx="5951412" cy="4524315"/>
          </a:xfrm>
          <a:prstGeom prst="rect">
            <a:avLst/>
          </a:prstGeom>
        </p:spPr>
        <p:txBody>
          <a:bodyPr wrap="square">
            <a:spAutoFit/>
          </a:bodyPr>
          <a:lstStyle/>
          <a:p>
            <a:r>
              <a:rPr lang="ru-RU" dirty="0"/>
              <a:t>Восьмым чемпионом мира по шахматам стал </a:t>
            </a:r>
            <a:r>
              <a:rPr lang="ru-RU" b="1" dirty="0"/>
              <a:t>Михаил Таль</a:t>
            </a:r>
            <a:r>
              <a:rPr lang="ru-RU" dirty="0"/>
              <a:t>, который родился в 1936 году в Риге. Еще с самого раннего детства Таль проявлял гениальность во многом – в возрасте трех лет умел хорошо читать, в 5 – осуществлял умножение трехзначных чисел, имел удивительную память, после окончания первого класса перешел сразу в третий. Таких достижений в детстве </a:t>
            </a:r>
            <a:r>
              <a:rPr lang="ru-RU" dirty="0" err="1"/>
              <a:t>Таля</a:t>
            </a:r>
            <a:r>
              <a:rPr lang="ru-RU" dirty="0"/>
              <a:t> было много.</a:t>
            </a:r>
          </a:p>
          <a:p>
            <a:r>
              <a:rPr lang="ru-RU" dirty="0"/>
              <a:t>Играть в шахматы Михаил Таль научился в 10 лет, уже в 16-ть он становится чемпионом Латвии, в возрасте 21 года – чемпионом СССР. Таль стал самым молодым чемпионом мира, выиграв этот титул в 1960 году у Ботвинника. Отличительными чертами игры </a:t>
            </a:r>
            <a:r>
              <a:rPr lang="ru-RU" dirty="0" err="1"/>
              <a:t>Таля</a:t>
            </a:r>
            <a:r>
              <a:rPr lang="ru-RU" dirty="0"/>
              <a:t> была агрессивность и постоянная готовность рисковать, что и позволило ему достичь победы, несмотря на то, что вскоре, спустя год, он вновь проиграл.</a:t>
            </a:r>
          </a:p>
        </p:txBody>
      </p:sp>
    </p:spTree>
    <p:extLst>
      <p:ext uri="{BB962C8B-B14F-4D97-AF65-F5344CB8AC3E}">
        <p14:creationId xmlns:p14="http://schemas.microsoft.com/office/powerpoint/2010/main" val="2968102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9 </a:t>
            </a:r>
            <a:r>
              <a:rPr lang="ru-RU" dirty="0"/>
              <a:t>– чемпион мира по шахматам</a:t>
            </a:r>
          </a:p>
        </p:txBody>
      </p:sp>
      <p:pic>
        <p:nvPicPr>
          <p:cNvPr id="9220" name="Picture 4" descr="&amp;Tcy;&amp;icy;&amp;gcy;&amp;rcy;&amp;acy;&amp;ncy; &amp;Pcy;&amp;iecy;&amp;tcy;&amp;rcy;&amp;ocy;&amp;scy;&amp;yacy;&amp;ncy;. &amp;chcy;&amp;iecy;&amp;mcy;&amp;pcy;&amp;icy;&amp;ocy;&amp;ncy; &amp;mcy;&amp;icy;&amp;rcy;&amp;acy; &amp;pcy;&amp;ocy; &amp;shcy;&amp;acy;&amp;khcy;&amp;mcy;&amp;acy;&amp;tcy;&amp;acy;&amp;m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628800"/>
            <a:ext cx="1333500" cy="178117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489075" y="1640467"/>
            <a:ext cx="7475413" cy="2308324"/>
          </a:xfrm>
          <a:prstGeom prst="rect">
            <a:avLst/>
          </a:prstGeom>
        </p:spPr>
        <p:txBody>
          <a:bodyPr wrap="square">
            <a:spAutoFit/>
          </a:bodyPr>
          <a:lstStyle/>
          <a:p>
            <a:r>
              <a:rPr lang="ru-RU" b="1" dirty="0"/>
              <a:t>Тигран Петросян</a:t>
            </a:r>
            <a:r>
              <a:rPr lang="ru-RU" dirty="0"/>
              <a:t> – девятый чемпион мира по шахматам. Был рожден 1929 году в Грузии. Мальчик научился играть в 11 лет, в возрасте 16 лет он становится чемпионом Грузии по шахматам. Профессионально шахматист начинает играть уже после переезда в Москву.</a:t>
            </a:r>
          </a:p>
          <a:p>
            <a:r>
              <a:rPr lang="ru-RU" dirty="0"/>
              <a:t>Победу над М. Ботвинником Петросян одержал в 1963 году, свое чемпионское звание он удерживал в течение периода, длившегося 6 лет. За достижения в шахматах Петросян награжден многочисленными медалями и орденами.</a:t>
            </a:r>
          </a:p>
        </p:txBody>
      </p:sp>
    </p:spTree>
    <p:extLst>
      <p:ext uri="{BB962C8B-B14F-4D97-AF65-F5344CB8AC3E}">
        <p14:creationId xmlns:p14="http://schemas.microsoft.com/office/powerpoint/2010/main" val="30065866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етка">
  <a:themeElements>
    <a:clrScheme name="Сетка">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Сетка">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Сетка">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116</TotalTime>
  <Words>2922</Words>
  <Application>Microsoft Office PowerPoint</Application>
  <PresentationFormat>Экран (4:3)</PresentationFormat>
  <Paragraphs>80</Paragraphs>
  <Slides>32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Сетка</vt:lpstr>
      <vt:lpstr>1 – чемпион мира по шахматам</vt:lpstr>
      <vt:lpstr>2-чемпион мира по шахматам</vt:lpstr>
      <vt:lpstr>3 – чемпион мира по шахматам</vt:lpstr>
      <vt:lpstr>4 – чемпион мира по шахматам</vt:lpstr>
      <vt:lpstr>5 – чемпион мира по шахматам</vt:lpstr>
      <vt:lpstr>6 – чемпион мира по шахматам</vt:lpstr>
      <vt:lpstr>7 – чемпион мира по шахматам</vt:lpstr>
      <vt:lpstr>8 – чемпион мира по шахматам</vt:lpstr>
      <vt:lpstr>9 – чемпион мира по шахматам</vt:lpstr>
      <vt:lpstr>10 – чемпион мира по шахматам</vt:lpstr>
      <vt:lpstr>11 – чемпион мира по шахматам</vt:lpstr>
      <vt:lpstr>12 – чемпион мира по шахматам</vt:lpstr>
      <vt:lpstr>13 – чемпион мира по шахматам</vt:lpstr>
      <vt:lpstr>14 – чемпион мира по шахматам</vt:lpstr>
      <vt:lpstr>15 – чемпион мира по шахматам</vt:lpstr>
      <vt:lpstr>16 – чемпион мира по шахматам</vt:lpstr>
      <vt:lpstr>1-я чемпионка мира по шахматам</vt:lpstr>
      <vt:lpstr>2-я чемпионка мира по шахматам</vt:lpstr>
      <vt:lpstr>3-я чемпионка мира по шахматам</vt:lpstr>
      <vt:lpstr>4-я чемпионка мира по шахматам</vt:lpstr>
      <vt:lpstr>5-я чемпионка мира по шахматам</vt:lpstr>
      <vt:lpstr>6-я чемпионка мира по шахматам</vt:lpstr>
      <vt:lpstr>7-я чемпионка мира по шахматам</vt:lpstr>
      <vt:lpstr>8-я чемпионка мира по шахматам</vt:lpstr>
      <vt:lpstr>9-я чемпионка мира по шахматам</vt:lpstr>
      <vt:lpstr>10-я чемпионка мира по шахматам</vt:lpstr>
      <vt:lpstr>11-я чемпионка мира по шахматам</vt:lpstr>
      <vt:lpstr>12-я чемпионка мира по шахматам</vt:lpstr>
      <vt:lpstr>13-я чемпионка мира по шахматам</vt:lpstr>
      <vt:lpstr>14-я чемпионка мира по шахматам</vt:lpstr>
      <vt:lpstr>15-я чемпионка мира по шахматам</vt:lpstr>
      <vt:lpstr>16 чемпионка мира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GAM</dc:creator>
  <cp:lastModifiedBy>GAM</cp:lastModifiedBy>
  <cp:revision>17</cp:revision>
  <dcterms:created xsi:type="dcterms:W3CDTF">2017-02-11T05:09:32Z</dcterms:created>
  <dcterms:modified xsi:type="dcterms:W3CDTF">2017-03-25T06:26:37Z</dcterms:modified>
</cp:coreProperties>
</file>