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21"/>
    <p:restoredTop sz="94676"/>
  </p:normalViewPr>
  <p:slideViewPr>
    <p:cSldViewPr>
      <p:cViewPr varScale="1">
        <p:scale>
          <a:sx n="110" d="100"/>
          <a:sy n="110" d="100"/>
        </p:scale>
        <p:origin x="-1626" y="-9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previews.123rf.com/images/yuyuyi/yuyuyi1208/yuyuyi120800054/14906280-kids-and-rainbow--Stock-Vector-rainbow-cartoon-background.jpg"/>
          <p:cNvPicPr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785786" y="2214554"/>
            <a:ext cx="7500990" cy="4643446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00042"/>
            <a:ext cx="8115328" cy="1582726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ru-RU" sz="2700">
                <a:solidFill>
                  <a:srgbClr val="FF0000"/>
                </a:solidFill>
              </a:rPr>
              <a:t>Отчет по самообразованию по теме: </a:t>
            </a:r>
            <a:r>
              <a:rPr lang="ru-RU" sz="2700" b="1">
                <a:solidFill>
                  <a:srgbClr val="FF0000"/>
                </a:solidFill>
              </a:rPr>
              <a:t/>
            </a:r>
            <a:br>
              <a:rPr lang="ru-RU" sz="2700" b="1">
                <a:solidFill>
                  <a:srgbClr val="FF0000"/>
                </a:solidFill>
              </a:rPr>
            </a:br>
            <a:r>
              <a:rPr lang="ru-RU" sz="2700" b="1">
                <a:solidFill>
                  <a:srgbClr val="FF0000"/>
                </a:solidFill>
              </a:rPr>
              <a:t>«Развитие творческих способностей детей старшего  дошкольного возраста посредством ознакомления </a:t>
            </a:r>
            <a:br>
              <a:rPr lang="ru-RU" sz="2700" b="1">
                <a:solidFill>
                  <a:srgbClr val="FF0000"/>
                </a:solidFill>
              </a:rPr>
            </a:br>
            <a:r>
              <a:rPr lang="ru-RU" sz="2700" b="1">
                <a:solidFill>
                  <a:srgbClr val="FF0000"/>
                </a:solidFill>
              </a:rPr>
              <a:t>с различными  способами  и техниками работы с  бумагой»</a:t>
            </a:r>
          </a:p>
          <a:p>
            <a:pPr lvl="0" algn="r">
              <a:defRPr/>
            </a:pPr>
            <a:r>
              <a:rPr lang="ru-RU" altLang="en-US" sz="2333">
                <a:solidFill>
                  <a:srgbClr val="FF0000"/>
                </a:solidFill>
              </a:rPr>
              <a:t>воспитателя по ИЗО Горшковой И</a:t>
            </a:r>
            <a:r>
              <a:rPr lang="en-US" altLang="ru-RU" sz="2333">
                <a:solidFill>
                  <a:srgbClr val="FF0000"/>
                </a:solidFill>
              </a:rPr>
              <a:t>.</a:t>
            </a:r>
            <a:r>
              <a:rPr lang="ru-RU" altLang="en-US" sz="2333">
                <a:solidFill>
                  <a:srgbClr val="FF0000"/>
                </a:solidFill>
              </a:rPr>
              <a:t>А</a:t>
            </a:r>
            <a:r>
              <a:rPr lang="en-US" altLang="ru-RU" sz="2333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 numCol="2">
            <a:noAutofit/>
          </a:bodyPr>
          <a:lstStyle/>
          <a:p>
            <a:pPr algn="l"/>
            <a:r>
              <a:rPr lang="ru-RU" sz="1800" b="1" dirty="0" smtClean="0">
                <a:solidFill>
                  <a:srgbClr val="FF0000"/>
                </a:solidFill>
              </a:rPr>
              <a:t>1 – заинтересованный педагог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2 – свободный  доступ для ребенка материалов и инструментов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3 – использование различных видов бумаги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4 – участие и поддержка родителей в творчестве ребенка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5 – знакомство ребенка  с различными способами и техниками работы  с бумагой,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6 – комфортная психологическая атмосфера о для творчества</a:t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>7 – свобода проявления замысла</a:t>
            </a:r>
            <a:endParaRPr lang="ru-RU" sz="1800" b="1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500430" y="3214686"/>
            <a:ext cx="2143140" cy="1785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Творческий ребенок</a:t>
            </a:r>
            <a:endParaRPr lang="ru-RU" sz="2000" b="1" dirty="0"/>
          </a:p>
        </p:txBody>
      </p:sp>
      <p:sp>
        <p:nvSpPr>
          <p:cNvPr id="5" name="Блок-схема: объединение 4"/>
          <p:cNvSpPr/>
          <p:nvPr/>
        </p:nvSpPr>
        <p:spPr>
          <a:xfrm rot="3021078">
            <a:off x="5255208" y="2733532"/>
            <a:ext cx="1064632" cy="976137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3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Блок-схема: объединение 5"/>
          <p:cNvSpPr/>
          <p:nvPr/>
        </p:nvSpPr>
        <p:spPr>
          <a:xfrm rot="8583888">
            <a:off x="4848605" y="4851583"/>
            <a:ext cx="1036375" cy="1028967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5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Блок-схема: объединение 6"/>
          <p:cNvSpPr/>
          <p:nvPr/>
        </p:nvSpPr>
        <p:spPr>
          <a:xfrm rot="5799812">
            <a:off x="5695502" y="3706175"/>
            <a:ext cx="980125" cy="1120704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4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Блок-схема: объединение 7"/>
          <p:cNvSpPr/>
          <p:nvPr/>
        </p:nvSpPr>
        <p:spPr>
          <a:xfrm rot="16200000">
            <a:off x="2500298" y="3643314"/>
            <a:ext cx="1143008" cy="100013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7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Блок-схема: объединение 8"/>
          <p:cNvSpPr/>
          <p:nvPr/>
        </p:nvSpPr>
        <p:spPr>
          <a:xfrm rot="19143029">
            <a:off x="3124174" y="2510355"/>
            <a:ext cx="895358" cy="1148132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1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Блок-схема: объединение 9"/>
          <p:cNvSpPr/>
          <p:nvPr/>
        </p:nvSpPr>
        <p:spPr>
          <a:xfrm rot="577735">
            <a:off x="4378510" y="2138738"/>
            <a:ext cx="901145" cy="1179067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2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Блок-схема: объединение 10"/>
          <p:cNvSpPr/>
          <p:nvPr/>
        </p:nvSpPr>
        <p:spPr>
          <a:xfrm rot="12247194">
            <a:off x="3292173" y="4879263"/>
            <a:ext cx="1006161" cy="943875"/>
          </a:xfrm>
          <a:prstGeom prst="flowChartMerg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6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static7.depositphotos.com/1036394/684/v/950/depositphotos_6842967-Fun-pencil-backgroun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57356" y="1714488"/>
            <a:ext cx="5214974" cy="34290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Задача педагога заинтересовать детей, способствовать развитию творческой активности, не навязывая своего собственного вкуса и мнения, пробудить в ребенке веру в его творческие способности, индивидуальность, веру в то, что творить добро и красоту – это значит приносить людям радость!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dn3.rf-sp.ru/20/ac/20ac5ac103e9e4c518f32a0efcd3a1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5857916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Мастер Класс И.А.Горшкова\IMG_20160303_135417.jpg"/>
          <p:cNvPicPr>
            <a:picLocks noChangeAspect="1" noChangeArrowheads="1"/>
          </p:cNvPicPr>
          <p:nvPr/>
        </p:nvPicPr>
        <p:blipFill>
          <a:blip r:embed="rId2"/>
          <a:srcRect t="33125" r="2500" b="15312"/>
          <a:stretch>
            <a:fillRect/>
          </a:stretch>
        </p:blipFill>
        <p:spPr bwMode="auto">
          <a:xfrm>
            <a:off x="1214414" y="785794"/>
            <a:ext cx="7055477" cy="497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:\DCIM\8декабря 2014\Фото1159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782452">
            <a:off x="451598" y="2186061"/>
            <a:ext cx="3786214" cy="4286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F:\DCIM\8декабря 2014\Фото1179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000364" y="928670"/>
            <a:ext cx="3214710" cy="3786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:\DCIM\8декабря 2014\Фото1173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43" b="14874"/>
          <a:stretch>
            <a:fillRect/>
          </a:stretch>
        </p:blipFill>
        <p:spPr bwMode="auto">
          <a:xfrm rot="839939">
            <a:off x="5883770" y="3094957"/>
            <a:ext cx="2997492" cy="3535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14290"/>
            <a:ext cx="8186766" cy="725470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Творческий </a:t>
            </a:r>
            <a:r>
              <a:rPr lang="ru-RU" sz="2400" b="1" dirty="0" err="1" smtClean="0">
                <a:solidFill>
                  <a:srgbClr val="FF0000"/>
                </a:solidFill>
              </a:rPr>
              <a:t>минипроект</a:t>
            </a:r>
            <a:r>
              <a:rPr lang="ru-RU" sz="2400" b="1" dirty="0" smtClean="0">
                <a:solidFill>
                  <a:srgbClr val="FF0000"/>
                </a:solidFill>
              </a:rPr>
              <a:t> «Создаем игровую площадку»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home-pc\Desktop\к аттестации новая\изо дети 2016\WP_20161006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75109">
            <a:off x="80042" y="791443"/>
            <a:ext cx="4629096" cy="2600295"/>
          </a:xfrm>
          <a:prstGeom prst="rect">
            <a:avLst/>
          </a:prstGeom>
          <a:noFill/>
        </p:spPr>
      </p:pic>
      <p:pic>
        <p:nvPicPr>
          <p:cNvPr id="41988" name="Picture 4" descr="C:\Users\home-pc\Desktop\к аттестации новая\изо дети 2016\WP_20161024_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776" y="642918"/>
            <a:ext cx="4668224" cy="2643206"/>
          </a:xfrm>
          <a:prstGeom prst="rect">
            <a:avLst/>
          </a:prstGeom>
          <a:noFill/>
        </p:spPr>
      </p:pic>
      <p:pic>
        <p:nvPicPr>
          <p:cNvPr id="41989" name="Picture 5" descr="C:\Users\home-pc\Desktop\к аттестации новая\ЗИМА 2016 -17\WP_20161212_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4545">
            <a:off x="3925938" y="3515643"/>
            <a:ext cx="5062200" cy="2843581"/>
          </a:xfrm>
          <a:prstGeom prst="rect">
            <a:avLst/>
          </a:prstGeom>
          <a:noFill/>
        </p:spPr>
      </p:pic>
      <p:pic>
        <p:nvPicPr>
          <p:cNvPr id="41987" name="Picture 3" descr="C:\Users\home-pc\Desktop\к аттестации новая\изо дети 2016\WP_20161007_0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36223">
            <a:off x="127173" y="3571876"/>
            <a:ext cx="4832661" cy="271464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Подгрупповые работы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Мастер Класс И.А.Горшкова\DSC00659.JPG"/>
          <p:cNvPicPr>
            <a:picLocks noChangeAspect="1" noChangeArrowheads="1"/>
          </p:cNvPicPr>
          <p:nvPr/>
        </p:nvPicPr>
        <p:blipFill>
          <a:blip r:embed="rId2" cstate="print"/>
          <a:srcRect l="12232" t="17350" r="15902" b="1087"/>
          <a:stretch>
            <a:fillRect/>
          </a:stretch>
        </p:blipFill>
        <p:spPr bwMode="auto">
          <a:xfrm>
            <a:off x="5143504" y="4061278"/>
            <a:ext cx="3286148" cy="2796722"/>
          </a:xfrm>
          <a:prstGeom prst="rect">
            <a:avLst/>
          </a:prstGeom>
          <a:noFill/>
        </p:spPr>
      </p:pic>
      <p:pic>
        <p:nvPicPr>
          <p:cNvPr id="1028" name="Picture 4" descr="G:\Мастер Класс И.А.Горшкова\DSC006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684" y="4286256"/>
            <a:ext cx="3429528" cy="25717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Проведение мастер-классов для педагогов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G:\Мастер Класс И.А.Горшкова\DSC0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571612"/>
            <a:ext cx="3789265" cy="2841505"/>
          </a:xfrm>
          <a:prstGeom prst="rect">
            <a:avLst/>
          </a:prstGeom>
          <a:noFill/>
        </p:spPr>
      </p:pic>
      <p:pic>
        <p:nvPicPr>
          <p:cNvPr id="1029" name="Picture 5" descr="G:\Мастер Класс И.А.Горшкова\IMG_20160303_1401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2533">
            <a:off x="5492038" y="1172075"/>
            <a:ext cx="2655282" cy="35403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фото выбрать\DSC0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5863" y="889000"/>
            <a:ext cx="6772275" cy="5078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ru-RU" sz="2800" b="1">
                <a:solidFill>
                  <a:srgbClr val="FF0000"/>
                </a:solidFill>
              </a:rPr>
              <a:t>Творческий проект </a:t>
            </a:r>
            <a:r>
              <a:rPr lang="ru-RU" altLang="en-US" sz="2800" b="1">
                <a:solidFill>
                  <a:srgbClr val="FF0000"/>
                </a:solidFill>
              </a:rPr>
              <a:t>совместно с родетелями </a:t>
            </a:r>
            <a:endParaRPr lang="ru-RU" sz="2800" b="1">
              <a:solidFill>
                <a:srgbClr val="FF0000"/>
              </a:solidFill>
            </a:endParaRPr>
          </a:p>
          <a:p>
            <a:pPr lvl="0">
              <a:defRPr/>
            </a:pPr>
            <a:r>
              <a:rPr lang="ru-RU" sz="2800" b="1">
                <a:solidFill>
                  <a:srgbClr val="FF0000"/>
                </a:solidFill>
              </a:rPr>
              <a:t>«Лиса и заяц»</a:t>
            </a:r>
          </a:p>
        </p:txBody>
      </p:sp>
      <p:pic>
        <p:nvPicPr>
          <p:cNvPr id="4098" name="Picture 2" descr="G:\фото май совята\наша группа Совята\развив среда\WP_20150327_002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-75384" y="1428736"/>
            <a:ext cx="9219384" cy="54292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Творческий проект «Таинственный мир космоса»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G:\фото май совята\наша группа Совята\развив среда\WP_20150414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69646"/>
            <a:ext cx="9144000" cy="513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Актуальность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vyshivaem-krestikom.ru/deti/slides/devochkarad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777" y="2428868"/>
            <a:ext cx="4759223" cy="421481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14282" y="1142984"/>
            <a:ext cx="6357982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Творческие способности дошкольников – далеко не новый предмет исследования. ФГОС  ДО предполагает личностно-развивающий характер взаимодействия педагогических работников и детей; реализацию Программы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Каждый ребенок наделен  способностями, которые надо педагогу увидеть, распознать и создать  благоприятные условия для дальнейшего развития 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соответствии  с их возрастными и индивидуальными особенностями и склонностями.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Жизнь современного человека требует не шаблонных, привычных действий, а подвижности, гибкости мышления, быстрой ориентации и адаптации к новым условиям, творческого подхода к решению больших и малых проблем.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rPr>
              <a:t>    На мой взгляд , способствовать проявлению и развитию творчества дошкольников  старшего дошкольного возраста будет  знакомство   с разными способами и техниками работы с бумагой.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Times New Roman" pitchFamily="18" charset="0"/>
              </a:rPr>
              <a:t>Цель: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способствовать развитию творческих способностей детей старшего  дошкольного возраста посредством ознакомления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с различными  способами  и техниками работы с  бумагой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Творческий проект «Таинственный мир космоса»</a:t>
            </a:r>
            <a:endParaRPr lang="ru-RU" sz="2800" dirty="0"/>
          </a:p>
        </p:txBody>
      </p:sp>
      <p:pic>
        <p:nvPicPr>
          <p:cNvPr id="6146" name="Picture 2" descr="G:\фото май совята\наша группа Совята\развив среда\WP_20150414_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14488"/>
            <a:ext cx="9144000" cy="5136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Минипроект</a:t>
            </a:r>
            <a:r>
              <a:rPr lang="ru-RU" sz="2800" b="1" dirty="0" smtClean="0">
                <a:solidFill>
                  <a:srgbClr val="FF0000"/>
                </a:solidFill>
              </a:rPr>
              <a:t> «Край, в котором мы живем»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(подготовительная группа «Совята»)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170" name="Picture 2" descr="G:\фото май совята\наша группа Совята\развив среда\WP_20151210_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9144000" cy="513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Творческая фантазия к Дню Матери»</a:t>
            </a:r>
            <a:r>
              <a:rPr lang="ru-RU" sz="2800" dirty="0" smtClean="0">
                <a:solidFill>
                  <a:srgbClr val="FF0000"/>
                </a:solidFill>
              </a:rPr>
              <a:t> (подготовительная группа «Совята»)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G:\фото май совята\наша группа Совята\день мамы 15 группа\DSC0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158156"/>
            <a:ext cx="7600979" cy="56998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home-pc\Desktop\к аттестации новая\ЗИМА 2016 -17\WP_20161212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6342" y="4000504"/>
            <a:ext cx="4557658" cy="25601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РАДОСТЬ ОТ СОВМЕСТНОГО ТВОРЧЕСТВА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0964" name="Picture 4" descr="C:\Users\home-pc\Desktop\к аттестации новая\ЗИМА 2016 -17\WP_20161213_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49885"/>
            <a:ext cx="4143372" cy="2327450"/>
          </a:xfrm>
          <a:prstGeom prst="rect">
            <a:avLst/>
          </a:prstGeom>
          <a:noFill/>
        </p:spPr>
      </p:pic>
      <p:pic>
        <p:nvPicPr>
          <p:cNvPr id="40962" name="Picture 2" descr="C:\Users\home-pc\Desktop\к аттестации новая\изо дети 2016\WP_20161004_003.jpg"/>
          <p:cNvPicPr>
            <a:picLocks noChangeAspect="1" noChangeArrowheads="1"/>
          </p:cNvPicPr>
          <p:nvPr/>
        </p:nvPicPr>
        <p:blipFill>
          <a:blip r:embed="rId4" cstate="print"/>
          <a:srcRect l="9459" t="7217" r="6757"/>
          <a:stretch>
            <a:fillRect/>
          </a:stretch>
        </p:blipFill>
        <p:spPr bwMode="auto">
          <a:xfrm>
            <a:off x="214282" y="1428736"/>
            <a:ext cx="4429156" cy="2755214"/>
          </a:xfrm>
          <a:prstGeom prst="rect">
            <a:avLst/>
          </a:prstGeom>
          <a:noFill/>
        </p:spPr>
      </p:pic>
      <p:pic>
        <p:nvPicPr>
          <p:cNvPr id="40965" name="Picture 5" descr="C:\Users\home-pc\Desktop\к аттестации новая\ЗИМА 2016 -17\WP_20161213_007.jpg"/>
          <p:cNvPicPr>
            <a:picLocks noChangeAspect="1" noChangeArrowheads="1"/>
          </p:cNvPicPr>
          <p:nvPr/>
        </p:nvPicPr>
        <p:blipFill>
          <a:blip r:embed="rId5" cstate="print"/>
          <a:srcRect t="10626" b="14652"/>
          <a:stretch>
            <a:fillRect/>
          </a:stretch>
        </p:blipFill>
        <p:spPr bwMode="auto">
          <a:xfrm flipH="1">
            <a:off x="1071538" y="3757596"/>
            <a:ext cx="2330762" cy="3100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857224" y="1071545"/>
            <a:ext cx="7429552" cy="5000661"/>
          </a:xfrm>
        </p:spPr>
        <p:txBody>
          <a:bodyPr>
            <a:normAutofit fontScale="92500" lnSpcReduction="2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Творческий процесс с использованием игровых приемов, познанием способов работы, возможностей различных художественных материалов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позволяет детям чувствовать себя свободнее, смелее, развивает воображение, дает полную свободу для самовыражения.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Дети раскрывают свои уникальные способности, испытывают радость от созданного рисунка или поделки, переживают успех. </a:t>
            </a:r>
            <a:endParaRPr lang="ru-RU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СПАСИБО ЗА ВНИМАНИЕ</a:t>
            </a:r>
            <a:endParaRPr lang="ru-RU" dirty="0"/>
          </a:p>
        </p:txBody>
      </p:sp>
      <p:pic>
        <p:nvPicPr>
          <p:cNvPr id="3" name="Рисунок 2" descr="http://previews.123rf.com/images/yuyuyi/yuyuyi1208/yuyuyi120800054/14906280-kids-and-rainbow--Stock-Vector-rainbow-cartoon-backgroun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71612"/>
            <a:ext cx="707233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Еда, вода и воздух — это то, что нужно обычным людям. </a:t>
            </a:r>
            <a:r>
              <a:rPr lang="ru-RU" sz="2400" dirty="0" err="1" smtClean="0">
                <a:solidFill>
                  <a:srgbClr val="FF0000"/>
                </a:solidFill>
              </a:rPr>
              <a:t>Креативить</a:t>
            </a:r>
            <a:r>
              <a:rPr lang="ru-RU" sz="2400" dirty="0" smtClean="0">
                <a:solidFill>
                  <a:srgbClr val="FF0000"/>
                </a:solidFill>
              </a:rPr>
              <a:t>, изобретать и придумывать — это то, что нужно людям творческим. 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://www.mann-ivanov-ferber.ru/assets/images/content-pages/creativity/knigi-dlya-razvitiya-kreativnosti-i-tvorcheskogo-mishlenia/banner-kreat.jpg"/>
          <p:cNvPicPr>
            <a:picLocks noChangeAspect="1" noChangeArrowheads="1"/>
          </p:cNvPicPr>
          <p:nvPr/>
        </p:nvPicPr>
        <p:blipFill>
          <a:blip r:embed="rId2"/>
          <a:srcRect l="23437" t="25781" r="21484" b="29687"/>
          <a:stretch>
            <a:fillRect/>
          </a:stretch>
        </p:blipFill>
        <p:spPr bwMode="auto">
          <a:xfrm>
            <a:off x="1714480" y="1643050"/>
            <a:ext cx="6143668" cy="4967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229600" cy="142876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Творческие способности – это умение наблюдать,  замечать интересное в окружающих нас вещах, анализировать,  сравнивать, размышлять, преобразовывать, создавать  что-то новое, необычное, оригинальное.</a:t>
            </a:r>
            <a:r>
              <a:rPr lang="ru-RU" sz="2400" b="1" dirty="0" smtClean="0"/>
              <a:t>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://s44.radikal.ru/i106/0810/94/64ada243ba3d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r="4552" b="4509"/>
          <a:stretch>
            <a:fillRect/>
          </a:stretch>
        </p:blipFill>
        <p:spPr bwMode="auto">
          <a:xfrm>
            <a:off x="2071670" y="1714488"/>
            <a:ext cx="4929222" cy="5143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5462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Задачи: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проанализировать имеющийся опыт педагогов исследователей по изучаемой проблеме;</a:t>
            </a:r>
            <a:br>
              <a:rPr lang="ru-RU" sz="2400" dirty="0" smtClean="0"/>
            </a:br>
            <a:r>
              <a:rPr lang="ru-RU" sz="2400" dirty="0" smtClean="0"/>
              <a:t>2. выявить основные компоненты развития творческих способностей детей дошкольного возраста на основе анализа методико-педагогической литературы;</a:t>
            </a:r>
            <a:br>
              <a:rPr lang="ru-RU" sz="2400" dirty="0" smtClean="0"/>
            </a:br>
            <a:r>
              <a:rPr lang="ru-RU" sz="2400" dirty="0" smtClean="0"/>
              <a:t>3. определить условия, благоприятные для развития творческих способностей детей дошкольного возраста;</a:t>
            </a:r>
            <a:br>
              <a:rPr lang="ru-RU" sz="2400" dirty="0" smtClean="0"/>
            </a:br>
            <a:r>
              <a:rPr lang="ru-RU" sz="2400" dirty="0" smtClean="0"/>
              <a:t>4. определить основные направления по развитию творческих способностей дошкольников;</a:t>
            </a:r>
            <a:br>
              <a:rPr lang="ru-RU" sz="2400" dirty="0" smtClean="0"/>
            </a:br>
            <a:r>
              <a:rPr lang="ru-RU" sz="2400" dirty="0" smtClean="0"/>
              <a:t>5. выявить эффективность форм, методов развития творческих способностей на основе анализа проделанной работы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Первый этап. Организационно-ознакомительный</a:t>
            </a:r>
            <a:b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2013-2014г: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ru-RU" sz="2000" dirty="0" smtClean="0">
                <a:latin typeface="+mn-lt"/>
                <a:cs typeface="Arial" pitchFamily="34" charset="0"/>
              </a:rPr>
              <a:t>. </a:t>
            </a:r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Провести анализ опыта работы педагогов исследователей по изучаемой проблеме.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Выявить основные компоненты развития творческих способностей детей дошкольного возраста на основе анализа методико-педагогической литературы.</a:t>
            </a: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latin typeface="+mn-lt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Определить основные направления по развитию творческих способностей посредством ознакомления с разными видами бумаги, разными способами и техниками работы с ней </a:t>
            </a:r>
            <a:b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+mn-lt"/>
                <a:ea typeface="Times New Roman" pitchFamily="18" charset="0"/>
                <a:cs typeface="Times New Roman" pitchFamily="18" charset="0"/>
              </a:rPr>
              <a:t>4. разработать перспективный план работы с детьми 5 -7 лет</a:t>
            </a:r>
            <a:r>
              <a:rPr lang="ru-RU" sz="2000" dirty="0" smtClean="0">
                <a:latin typeface="+mn-lt"/>
                <a:cs typeface="Arial" pitchFamily="34" charset="0"/>
              </a:rPr>
              <a:t/>
            </a:r>
            <a:br>
              <a:rPr lang="ru-RU" sz="2000" dirty="0" smtClean="0">
                <a:latin typeface="+mn-lt"/>
                <a:cs typeface="Arial" pitchFamily="34" charset="0"/>
              </a:rPr>
            </a:br>
            <a:r>
              <a:rPr lang="ru-RU" sz="2000" dirty="0" smtClean="0">
                <a:latin typeface="+mn-lt"/>
                <a:cs typeface="Arial" pitchFamily="34" charset="0"/>
              </a:rPr>
              <a:t>5. </a:t>
            </a: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Собрать коллекцию разнообразной бумаги, папки со схемами по оригами, </a:t>
            </a:r>
            <a:r>
              <a:rPr lang="ru-RU" sz="2000" dirty="0" err="1" smtClean="0">
                <a:latin typeface="+mn-lt"/>
                <a:ea typeface="Times New Roman" pitchFamily="18" charset="0"/>
                <a:cs typeface="Arial" pitchFamily="34" charset="0"/>
              </a:rPr>
              <a:t>квиллингу</a:t>
            </a:r>
            <a:r>
              <a:rPr lang="ru-RU" sz="2000" dirty="0" smtClean="0">
                <a:latin typeface="+mn-lt"/>
                <a:ea typeface="Times New Roman" pitchFamily="18" charset="0"/>
                <a:cs typeface="Arial" pitchFamily="34" charset="0"/>
              </a:rPr>
              <a:t>, аппликации</a:t>
            </a:r>
            <a:r>
              <a:rPr lang="ru-RU" sz="2000" dirty="0" smtClean="0">
                <a:latin typeface="+mn-lt"/>
                <a:cs typeface="Arial" pitchFamily="34" charset="0"/>
              </a:rPr>
              <a:t> </a:t>
            </a:r>
            <a:br>
              <a:rPr lang="ru-RU" sz="2000" dirty="0" smtClean="0">
                <a:latin typeface="+mn-lt"/>
                <a:cs typeface="Arial" pitchFamily="34" charset="0"/>
              </a:rPr>
            </a:br>
            <a:r>
              <a:rPr lang="ru-RU" sz="2000" dirty="0" smtClean="0">
                <a:latin typeface="+mn-lt"/>
                <a:cs typeface="Arial" pitchFamily="34" charset="0"/>
              </a:rPr>
              <a:t>6. </a:t>
            </a:r>
            <a:r>
              <a:rPr lang="ru-RU" sz="2000" dirty="0" smtClean="0">
                <a:latin typeface="+mn-lt"/>
              </a:rPr>
              <a:t>К концу года  разработать:</a:t>
            </a:r>
            <a:br>
              <a:rPr lang="ru-RU" sz="2000" dirty="0" smtClean="0">
                <a:latin typeface="+mn-lt"/>
              </a:rPr>
            </a:br>
            <a:r>
              <a:rPr lang="ru-RU" sz="2000" dirty="0" smtClean="0">
                <a:latin typeface="+mn-lt"/>
              </a:rPr>
              <a:t>Анкеты для родителей, памятки-консультации для родителей «Играя, творим», «Творческие идеи для дома», «Эффективнее методы развития творческих способностей детей»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Второй этап. Практический 2014-2016г: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Разработать примерную программу кружка «Страна Фантазия» - апробировать ее на группе детей старшего дошкольного возраста</a:t>
            </a:r>
            <a:br>
              <a:rPr lang="ru-RU" sz="1800" dirty="0" smtClean="0"/>
            </a:br>
            <a:r>
              <a:rPr lang="ru-RU" sz="1800" dirty="0" smtClean="0"/>
              <a:t>Познакомить со свойствами бумаги, различными способами работы с ней, проводя эксперименты с бумагой.</a:t>
            </a:r>
            <a:br>
              <a:rPr lang="ru-RU" sz="1800" dirty="0" smtClean="0"/>
            </a:br>
            <a:r>
              <a:rPr lang="ru-RU" sz="1800" dirty="0" smtClean="0"/>
              <a:t>Способствовать овладению простейшими техническими приемами работы с различными видами бумаги.</a:t>
            </a:r>
            <a:br>
              <a:rPr lang="ru-RU" sz="1800" dirty="0" smtClean="0"/>
            </a:br>
            <a:r>
              <a:rPr lang="ru-RU" sz="1800" dirty="0" smtClean="0"/>
              <a:t>Научить детей предварительно продумывать содержание образа, способов, последовательности его воплощения.</a:t>
            </a:r>
            <a:br>
              <a:rPr lang="ru-RU" sz="1800" dirty="0" smtClean="0"/>
            </a:br>
            <a:r>
              <a:rPr lang="ru-RU" sz="1800" dirty="0" smtClean="0"/>
              <a:t>Стимулировать активность, самостоятельность, инициативу детей в придумывании содержания и способов изображения.</a:t>
            </a:r>
            <a:br>
              <a:rPr lang="ru-RU" sz="1800" dirty="0" smtClean="0"/>
            </a:br>
            <a:r>
              <a:rPr lang="ru-RU" sz="1800" dirty="0" smtClean="0"/>
              <a:t>Развивать воображение, побуждать детей к созданию разнообразных и относительно неповторимых, оригинальных замыслов.</a:t>
            </a:r>
            <a:br>
              <a:rPr lang="ru-RU" sz="1800" dirty="0" smtClean="0"/>
            </a:br>
            <a:r>
              <a:rPr lang="ru-RU" sz="1800" dirty="0" smtClean="0"/>
              <a:t>Создать условия, благоприятные для развития творческих способностей детей дошкольного возраста.</a:t>
            </a:r>
            <a:br>
              <a:rPr lang="ru-RU" sz="1800" dirty="0" smtClean="0"/>
            </a:br>
            <a:r>
              <a:rPr lang="ru-RU" sz="1800" dirty="0" smtClean="0"/>
              <a:t>Для родителей: разработка памяток-рекомендаций «Игры на развитие творчества», папок передвижек «Творческая мастерская», «Бумажный кукольный театр своими руками», «Откроем чудесный мир оригами» «</a:t>
            </a:r>
            <a:r>
              <a:rPr lang="ru-RU" sz="1800" dirty="0" err="1" smtClean="0"/>
              <a:t>Мастерилки</a:t>
            </a:r>
            <a:r>
              <a:rPr lang="ru-RU" sz="1800" dirty="0" smtClean="0"/>
              <a:t> вместе с родителями», проведение практических занятий совместно с детьми «Построим вместе Солнечный город для Незнайки и его друзей, проведение мастер-классов «Игрушки-самоделки» (оригами), «Наши дети» (</a:t>
            </a:r>
            <a:r>
              <a:rPr lang="ru-RU" sz="1800" dirty="0" err="1" smtClean="0"/>
              <a:t>бумагопластика</a:t>
            </a:r>
            <a:r>
              <a:rPr lang="ru-RU" sz="1800" dirty="0" smtClean="0"/>
              <a:t>), мастер класс «Цветущая яблоня» (аппликация), проведение открытых  занятий  по аппликации.</a:t>
            </a:r>
            <a:br>
              <a:rPr lang="ru-RU" sz="1800" dirty="0" smtClean="0"/>
            </a:br>
            <a:r>
              <a:rPr lang="ru-RU" sz="1800" dirty="0" smtClean="0"/>
              <a:t>Создание творческой копилки (поэтапные схемы изготовления поделок)</a:t>
            </a:r>
            <a:r>
              <a:rPr lang="ru-RU" sz="1600" dirty="0" smtClean="0"/>
              <a:t> Выставка совместных работ родителей и детей «Мы фантазеры», «Наряды для кукол», «Новогодние игрушки-самоделки»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Третий этап. Итоговый май 2016:</a:t>
            </a:r>
            <a:r>
              <a:rPr lang="ru-RU" sz="1800" i="1" dirty="0" smtClean="0"/>
              <a:t> 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Определить эффективность проделанной работы (форм, методов) в отношении развития творческих способностей дошкольников.</a:t>
            </a:r>
            <a:br>
              <a:rPr lang="ru-RU" sz="1800" dirty="0" smtClean="0"/>
            </a:br>
            <a:r>
              <a:rPr lang="ru-RU" sz="1800" dirty="0" smtClean="0"/>
              <a:t>Организовать творческие выставки детских работ по темам недель:</a:t>
            </a:r>
            <a:br>
              <a:rPr lang="ru-RU" sz="1800" dirty="0" smtClean="0"/>
            </a:br>
            <a:r>
              <a:rPr lang="ru-RU" sz="1800" dirty="0" smtClean="0"/>
              <a:t> Из картонных трубочек</a:t>
            </a:r>
            <a:br>
              <a:rPr lang="ru-RU" sz="1800" dirty="0" smtClean="0"/>
            </a:br>
            <a:r>
              <a:rPr lang="ru-RU" sz="1800" dirty="0" smtClean="0"/>
              <a:t>Из бумажной гармошки</a:t>
            </a:r>
            <a:br>
              <a:rPr lang="ru-RU" sz="1800" dirty="0" smtClean="0"/>
            </a:br>
            <a:r>
              <a:rPr lang="ru-RU" sz="1800" dirty="0" smtClean="0"/>
              <a:t>Из полосок цветной бумаги</a:t>
            </a:r>
            <a:br>
              <a:rPr lang="ru-RU" sz="1800" dirty="0" smtClean="0"/>
            </a:br>
            <a:r>
              <a:rPr lang="ru-RU" sz="1800" dirty="0" smtClean="0"/>
              <a:t>Из геометрических фигур</a:t>
            </a:r>
            <a:br>
              <a:rPr lang="ru-RU" sz="1800" dirty="0" smtClean="0"/>
            </a:br>
            <a:r>
              <a:rPr lang="ru-RU" sz="1800" dirty="0" smtClean="0"/>
              <a:t>Поделки оригами</a:t>
            </a:r>
            <a:br>
              <a:rPr lang="ru-RU" sz="1800" dirty="0" smtClean="0"/>
            </a:br>
            <a:r>
              <a:rPr lang="ru-RU" sz="1800" dirty="0" smtClean="0"/>
              <a:t>Проведение мастер-классов, семинаров-практикумов  для педагогов по теме   самообразования.</a:t>
            </a:r>
            <a:br>
              <a:rPr lang="ru-RU" sz="1800" dirty="0" smtClean="0"/>
            </a:br>
            <a:r>
              <a:rPr lang="ru-RU" sz="1800" dirty="0" smtClean="0"/>
              <a:t>Провести мониторинг развития творческих способностей дошкольников, осуществить анализ полученных результатов.</a:t>
            </a:r>
            <a:br>
              <a:rPr lang="ru-RU" sz="1800" dirty="0" smtClean="0"/>
            </a:br>
            <a:r>
              <a:rPr lang="ru-RU" sz="1800" dirty="0" smtClean="0"/>
              <a:t>Разработка программы кружка «Страна Фантазия» для детей 5-7 лет </a:t>
            </a:r>
            <a:br>
              <a:rPr lang="ru-RU" sz="1800" dirty="0" smtClean="0"/>
            </a:br>
            <a:r>
              <a:rPr lang="ru-RU" sz="1800" dirty="0" smtClean="0">
                <a:solidFill>
                  <a:srgbClr val="FF0000"/>
                </a:solidFill>
              </a:rPr>
              <a:t>    </a:t>
            </a:r>
            <a:br>
              <a:rPr lang="ru-RU" sz="1800" dirty="0" smtClean="0">
                <a:solidFill>
                  <a:srgbClr val="FF0000"/>
                </a:solidFill>
              </a:rPr>
            </a:br>
            <a:r>
              <a:rPr lang="ru-RU" sz="1800" dirty="0" smtClean="0">
                <a:solidFill>
                  <a:srgbClr val="FF0000"/>
                </a:solidFill>
              </a:rPr>
              <a:t>    Проведя самоанализ проделанной работы  по самообразованию, приняла решение продлить работу по развитию творческих способностей  детей подготовительных групп на 2016-2017г.</a:t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Условия, необходимые для развития творческих способностей детей: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http://youreng.ru/wp-content/uploads/2013/11/kids-painting-15808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148982">
            <a:off x="298101" y="1722032"/>
            <a:ext cx="4572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43438" y="1500174"/>
            <a:ext cx="42148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комфортная психологическая обстановка,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мотивация на ситуацию успеха,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предоставление свободы ребенку в выборе цветового решения, материалов,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доброжелательное отношение, поддержка, помощь воспитателя,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минимизация критики  со стороны воспитателя (ведь творчество ребенка – это его самовыражение, передача его эмоций, чувств, знаний об окружающем)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Malgun Gothic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395</Words>
  <Application>Show</Application>
  <PresentationFormat>Экран (4:3)</PresentationFormat>
  <Paragraphs>43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Отчет по самообразованию по теме:  «Развитие творческих способностей детей старшего  дошкольного возраста посредством ознакомления  с различными  способами  и техниками работы с  бумагой» воспитателя по ИЗО Горшковой И.А.</vt:lpstr>
      <vt:lpstr>Актуальность</vt:lpstr>
      <vt:lpstr>Еда, вода и воздух — это то, что нужно обычным людям. Креативить, изобретать и придумывать — это то, что нужно людям творческим. </vt:lpstr>
      <vt:lpstr>Творческие способности – это умение наблюдать,  замечать интересное в окружающих нас вещах, анализировать,  сравнивать, размышлять, преобразовывать, создавать  что-то новое, необычное, оригинальное. </vt:lpstr>
      <vt:lpstr>Задачи: 1. проанализировать имеющийся опыт педагогов исследователей по изучаемой проблеме; 2. выявить основные компоненты развития творческих способностей детей дошкольного возраста на основе анализа методико-педагогической литературы; 3. определить условия, благоприятные для развития творческих способностей детей дошкольного возраста; 4. определить основные направления по развитию творческих способностей дошкольников; 5. выявить эффективность форм, методов развития творческих способностей на основе анализа проделанной работы</vt:lpstr>
      <vt:lpstr>Первый этап. Организационно-ознакомительный  2013-2014г: 1. Провести анализ опыта работы педагогов исследователей по изучаемой проблеме. 2. Выявить основные компоненты развития творческих способностей детей дошкольного возраста на основе анализа методико-педагогической литературы. 3. Определить основные направления по развитию творческих способностей посредством ознакомления с разными видами бумаги, разными способами и техниками работы с ней  4. разработать перспективный план работы с детьми 5 -7 лет 5. Собрать коллекцию разнообразной бумаги, папки со схемами по оригами, квиллингу, аппликации  6. К концу года  разработать: Анкеты для родителей, памятки-консультации для родителей «Играя, творим», «Творческие идеи для дома», «Эффективнее методы развития творческих способностей детей»   </vt:lpstr>
      <vt:lpstr>Второй этап. Практический 2014-2016г: Разработать примерную программу кружка «Страна Фантазия» - апробировать ее на группе детей старшего дошкольного возраста Познакомить со свойствами бумаги, различными способами работы с ней, проводя эксперименты с бумагой. Способствовать овладению простейшими техническими приемами работы с различными видами бумаги. Научить детей предварительно продумывать содержание образа, способов, последовательности его воплощения. Стимулировать активность, самостоятельность, инициативу детей в придумывании содержания и способов изображения. Развивать воображение, побуждать детей к созданию разнообразных и относительно неповторимых, оригинальных замыслов. Создать условия, благоприятные для развития творческих способностей детей дошкольного возраста. Для родителей: разработка памяток-рекомендаций «Игры на развитие творчества», папок передвижек «Творческая мастерская», «Бумажный кукольный театр своими руками», «Откроем чудесный мир оригами» «Мастерилки вместе с родителями», проведение практических занятий совместно с детьми «Построим вместе Солнечный город для Незнайки и его друзей, проведение мастер-классов «Игрушки-самоделки» (оригами), «Наши дети» (бумагопластика), мастер класс «Цветущая яблоня» (аппликация), проведение открытых  занятий  по аппликации. Создание творческой копилки (поэтапные схемы изготовления поделок) Выставка совместных работ родителей и детей «Мы фантазеры», «Наряды для кукол», «Новогодние игрушки-самоделки» </vt:lpstr>
      <vt:lpstr>Третий этап. Итоговый май 2016:  Определить эффективность проделанной работы (форм, методов) в отношении развития творческих способностей дошкольников. Организовать творческие выставки детских работ по темам недель:  Из картонных трубочек Из бумажной гармошки Из полосок цветной бумаги Из геометрических фигур Поделки оригами Проведение мастер-классов, семинаров-практикумов  для педагогов по теме   самообразования. Провести мониторинг развития творческих способностей дошкольников, осуществить анализ полученных результатов. Разработка программы кружка «Страна Фантазия» для детей 5-7 лет           Проведя самоанализ проделанной работы  по самообразованию, приняла решение продлить работу по развитию творческих способностей  детей подготовительных групп на 2016-2017г. </vt:lpstr>
      <vt:lpstr>Условия, необходимые для развития творческих способностей детей:</vt:lpstr>
      <vt:lpstr>1 – заинтересованный педагог 2 – свободный  доступ для ребенка материалов и инструментов 3 – использование различных видов бумаги 4 – участие и поддержка родителей в творчестве ребенка 5 – знакомство ребенка  с различными способами и техниками работы  с бумагой, 6 – комфортная психологическая атмосфера о для творчества 7 – свобода проявления замысла</vt:lpstr>
      <vt:lpstr>Задача педагога заинтересовать детей, способствовать развитию творческой активности, не навязывая своего собственного вкуса и мнения, пробудить в ребенке веру в его творческие способности, индивидуальность, веру в то, что творить добро и красоту – это значит приносить людям радость!</vt:lpstr>
      <vt:lpstr>Слайд 12</vt:lpstr>
      <vt:lpstr>Слайд 13</vt:lpstr>
      <vt:lpstr>Творческий минипроект «Создаем игровую площадку»</vt:lpstr>
      <vt:lpstr>Подгрупповые работы</vt:lpstr>
      <vt:lpstr>Проведение мастер-классов для педагогов</vt:lpstr>
      <vt:lpstr>Слайд 17</vt:lpstr>
      <vt:lpstr>Творческий проект совместно с родетелями  «Лиса и заяц»</vt:lpstr>
      <vt:lpstr>Творческий проект «Таинственный мир космоса»</vt:lpstr>
      <vt:lpstr>Творческий проект «Таинственный мир космоса»</vt:lpstr>
      <vt:lpstr>Минипроект «Край, в котором мы живем» (подготовительная группа «Совята»)</vt:lpstr>
      <vt:lpstr>Творческая фантазия к Дню Матери» (подготовительная группа «Совята»)</vt:lpstr>
      <vt:lpstr>РАДОСТЬ ОТ СОВМЕСТНОГО ТВОРЧЕСТВА</vt:lpstr>
      <vt:lpstr>Слайд 24</vt:lpstr>
      <vt:lpstr>СПАСИБО ЗА ВНИМАНИЕ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педагога заинтересовать детей, способствовать развитию творческой активности, не навязывая своего собственного вкуса и мнения, пробудить в ребенке веру в его творческие способности, индивидуальность, веру в то, что творить добро и красоту – это значит приносить людям радость!</dc:title>
  <dc:creator>Ирина Горшкова</dc:creator>
  <cp:lastModifiedBy>Пользователь</cp:lastModifiedBy>
  <cp:revision>56</cp:revision>
  <dcterms:created xsi:type="dcterms:W3CDTF">2017-01-21T11:29:46Z</dcterms:created>
  <dcterms:modified xsi:type="dcterms:W3CDTF">2018-11-19T06:57:01Z</dcterms:modified>
  <cp:version>0906.0100.01</cp:version>
</cp:coreProperties>
</file>